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embeddings/oleObject1.bin" ContentType="application/vnd.openxmlformats-officedocument.oleObject"/>
  <Override PartName="/ppt/notesSlides/notesSlide1.xml" ContentType="application/vnd.openxmlformats-officedocument.presentationml.notesSlide+xml"/>
  <Override PartName="/ppt/embeddings/oleObject2.bin" ContentType="application/vnd.openxmlformats-officedocument.oleObject"/>
  <Override PartName="/ppt/notesSlides/notesSlide2.xml" ContentType="application/vnd.openxmlformats-officedocument.presentationml.notesSlide+xml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embeddings/oleObject9.bin" ContentType="application/vnd.openxmlformats-officedocument.oleObject"/>
  <Override PartName="/ppt/embeddings/oleObject10.bin" ContentType="application/vnd.openxmlformats-officedocument.oleObject"/>
  <Override PartName="/ppt/embeddings/oleObject11.bin" ContentType="application/vnd.openxmlformats-officedocument.oleObject"/>
  <Override PartName="/ppt/embeddings/oleObject12.bin" ContentType="application/vnd.openxmlformats-officedocument.oleObject"/>
  <Override PartName="/ppt/embeddings/oleObject13.bin" ContentType="application/vnd.openxmlformats-officedocument.oleObject"/>
  <Override PartName="/ppt/embeddings/oleObject14.bin" ContentType="application/vnd.openxmlformats-officedocument.oleObject"/>
  <Override PartName="/ppt/embeddings/oleObject15.bin" ContentType="application/vnd.openxmlformats-officedocument.oleObject"/>
  <Override PartName="/ppt/embeddings/oleObject16.bin" ContentType="application/vnd.openxmlformats-officedocument.oleObject"/>
  <Override PartName="/ppt/embeddings/oleObject17.bin" ContentType="application/vnd.openxmlformats-officedocument.oleObject"/>
  <Override PartName="/ppt/embeddings/oleObject18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9" r:id="rId1"/>
  </p:sldMasterIdLst>
  <p:notesMasterIdLst>
    <p:notesMasterId r:id="rId34"/>
  </p:notesMasterIdLst>
  <p:handoutMasterIdLst>
    <p:handoutMasterId r:id="rId35"/>
  </p:handoutMasterIdLst>
  <p:sldIdLst>
    <p:sldId id="567" r:id="rId2"/>
    <p:sldId id="942" r:id="rId3"/>
    <p:sldId id="943" r:id="rId4"/>
    <p:sldId id="950" r:id="rId5"/>
    <p:sldId id="988" r:id="rId6"/>
    <p:sldId id="1034" r:id="rId7"/>
    <p:sldId id="1125" r:id="rId8"/>
    <p:sldId id="1118" r:id="rId9"/>
    <p:sldId id="1126" r:id="rId10"/>
    <p:sldId id="1122" r:id="rId11"/>
    <p:sldId id="1112" r:id="rId12"/>
    <p:sldId id="1113" r:id="rId13"/>
    <p:sldId id="1114" r:id="rId14"/>
    <p:sldId id="1132" r:id="rId15"/>
    <p:sldId id="1133" r:id="rId16"/>
    <p:sldId id="1127" r:id="rId17"/>
    <p:sldId id="1077" r:id="rId18"/>
    <p:sldId id="1110" r:id="rId19"/>
    <p:sldId id="1129" r:id="rId20"/>
    <p:sldId id="1128" r:id="rId21"/>
    <p:sldId id="1067" r:id="rId22"/>
    <p:sldId id="1082" r:id="rId23"/>
    <p:sldId id="1130" r:id="rId24"/>
    <p:sldId id="1007" r:id="rId25"/>
    <p:sldId id="659" r:id="rId26"/>
    <p:sldId id="1018" r:id="rId27"/>
    <p:sldId id="1123" r:id="rId28"/>
    <p:sldId id="1124" r:id="rId29"/>
    <p:sldId id="1105" r:id="rId30"/>
    <p:sldId id="1041" r:id="rId31"/>
    <p:sldId id="1107" r:id="rId32"/>
    <p:sldId id="1131" r:id="rId33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1pPr>
    <a:lvl2pPr marL="457200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2pPr>
    <a:lvl3pPr marL="914400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3pPr>
    <a:lvl4pPr marL="1371600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4pPr>
    <a:lvl5pPr marL="1828800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5pPr>
    <a:lvl6pPr marL="2286000" algn="l" defTabSz="457200" rtl="0" eaLnBrk="1" latinLnBrk="0" hangingPunct="1"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6pPr>
    <a:lvl7pPr marL="2743200" algn="l" defTabSz="457200" rtl="0" eaLnBrk="1" latinLnBrk="0" hangingPunct="1"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7pPr>
    <a:lvl8pPr marL="3200400" algn="l" defTabSz="457200" rtl="0" eaLnBrk="1" latinLnBrk="0" hangingPunct="1"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8pPr>
    <a:lvl9pPr marL="3657600" algn="l" defTabSz="457200" rtl="0" eaLnBrk="1" latinLnBrk="0" hangingPunct="1"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FF0000"/>
    <a:srgbClr val="0000FF"/>
    <a:srgbClr val="000080"/>
    <a:srgbClr val="FF00FF"/>
    <a:srgbClr val="008000"/>
    <a:srgbClr val="FF8000"/>
    <a:srgbClr val="FFFF00"/>
    <a:srgbClr val="FFCC66"/>
    <a:srgbClr val="00FF00"/>
    <a:srgbClr val="F4F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745" autoAdjust="0"/>
    <p:restoredTop sz="99853" autoAdjust="0"/>
  </p:normalViewPr>
  <p:slideViewPr>
    <p:cSldViewPr snapToGrid="0">
      <p:cViewPr>
        <p:scale>
          <a:sx n="125" d="100"/>
          <a:sy n="125" d="100"/>
        </p:scale>
        <p:origin x="-328" y="-80"/>
      </p:cViewPr>
      <p:guideLst>
        <p:guide orient="horz" pos="4319"/>
        <p:guide pos="5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79" d="100"/>
          <a:sy n="79" d="100"/>
        </p:scale>
        <p:origin x="-25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notesMaster" Target="notesMasters/notesMaster1.xml"/><Relationship Id="rId35" Type="http://schemas.openxmlformats.org/officeDocument/2006/relationships/handoutMaster" Target="handoutMasters/handoutMaster1.xml"/><Relationship Id="rId36" Type="http://schemas.openxmlformats.org/officeDocument/2006/relationships/printerSettings" Target="printerSettings/printerSettings1.bin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esProps" Target="presProps.xml"/><Relationship Id="rId38" Type="http://schemas.openxmlformats.org/officeDocument/2006/relationships/viewProps" Target="viewProps.xml"/><Relationship Id="rId39" Type="http://schemas.openxmlformats.org/officeDocument/2006/relationships/theme" Target="theme/theme1.xml"/><Relationship Id="rId4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Relationship Id="rId2" Type="http://schemas.openxmlformats.org/officeDocument/2006/relationships/image" Target="../media/image4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Relationship Id="rId2" Type="http://schemas.openxmlformats.org/officeDocument/2006/relationships/image" Target="../media/image58.emf"/><Relationship Id="rId3" Type="http://schemas.openxmlformats.org/officeDocument/2006/relationships/image" Target="../media/image5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Relationship Id="rId2" Type="http://schemas.openxmlformats.org/officeDocument/2006/relationships/image" Target="../media/image72.wmf"/><Relationship Id="rId3" Type="http://schemas.openxmlformats.org/officeDocument/2006/relationships/image" Target="../media/image73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78.emf"/><Relationship Id="rId4" Type="http://schemas.openxmlformats.org/officeDocument/2006/relationships/image" Target="../media/image79.emf"/><Relationship Id="rId5" Type="http://schemas.openxmlformats.org/officeDocument/2006/relationships/image" Target="../media/image80.emf"/><Relationship Id="rId1" Type="http://schemas.openxmlformats.org/officeDocument/2006/relationships/image" Target="../media/image76.emf"/><Relationship Id="rId2" Type="http://schemas.openxmlformats.org/officeDocument/2006/relationships/image" Target="../media/image7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A46B7F-8DA1-7B48-A56A-4FDC9BE8D490}" type="datetimeFigureOut">
              <a:rPr lang="en-US" smtClean="0"/>
              <a:pPr/>
              <a:t>3/31/16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C3A5D9-9C7B-7E44-BC71-9BB7B7E418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4544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effectLst/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effectLst/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effectLst/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effectLst/>
                <a:latin typeface="Arial" charset="0"/>
              </a:defRPr>
            </a:lvl1pPr>
          </a:lstStyle>
          <a:p>
            <a:fld id="{1BA35DD8-EC9B-BA4D-8381-9F34597E6638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994844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ＭＳ Ｐ明朝" charset="-128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ＭＳ Ｐ明朝" charset="-128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ＭＳ Ｐ明朝" charset="-128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ＭＳ Ｐ明朝" charset="-128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ＭＳ Ｐ明朝" charset="-128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Shape 32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25" name="Shape 32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23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/>
            </a:pPr>
            <a:r>
              <a:rPr sz="2300"/>
              <a:t>spin-dependent gluon distribution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6B4E03-03DD-5E4B-B8B1-5D03133FBA3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464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BNLppt_BG_Title_NewDOElogo_OffSci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7200" y="457200"/>
            <a:ext cx="6172200" cy="1600200"/>
          </a:xfrm>
        </p:spPr>
        <p:txBody>
          <a:bodyPr anchor="b"/>
          <a:lstStyle>
            <a:lvl1pPr algn="r">
              <a:defRPr sz="3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7200" y="2286000"/>
            <a:ext cx="6172200" cy="990600"/>
          </a:xfrm>
        </p:spPr>
        <p:txBody>
          <a:bodyPr/>
          <a:lstStyle>
            <a:lvl1pPr marL="0" indent="0" algn="r">
              <a:buFont typeface="Wingdings" pitchFamily="-112" charset="2"/>
              <a:buNone/>
              <a:defRPr sz="1900" i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eRHIC R&amp;D Review April 2016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EEEB45-469B-C445-A2A6-597CC1D4FAC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eRHIC R&amp;D Review April 2016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98A5D4-C106-3B44-833F-F6948D88D3D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685800"/>
            <a:ext cx="4495800" cy="55626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85800"/>
            <a:ext cx="4495800" cy="55626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eRHIC R&amp;D Review April 2016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06856E-079A-7243-9D3B-2823E9335D6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eRHIC R&amp;D Review April 2016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C2DFF1-6A7E-5841-980E-96BA788216E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eRHIC R&amp;D Review April 2016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F278B1-1B8B-1E49-8C17-9FA8E63349F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eRHIC R&amp;D Review April 2016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66AF53-9C22-8E40-908A-50D959F8CC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Relationship Id="rId9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8" descr="REVBG_Slide4_Blue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0" y="10583"/>
            <a:ext cx="9145588" cy="6847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1166" y="6489700"/>
            <a:ext cx="609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b="1">
                <a:solidFill>
                  <a:srgbClr val="0000FF"/>
                </a:solidFill>
                <a:latin typeface="Comic Sans MS"/>
                <a:cs typeface="Comic Sans MS"/>
              </a:defRPr>
            </a:lvl1pPr>
          </a:lstStyle>
          <a:p>
            <a:fld id="{646CCB68-4FAD-1042-A2AE-74D95A5F5F1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344833" y="6487583"/>
            <a:ext cx="1676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b="1">
                <a:solidFill>
                  <a:srgbClr val="0000FF"/>
                </a:solidFill>
                <a:latin typeface="Comic Sans MS"/>
                <a:cs typeface="Comic Sans MS"/>
              </a:defRPr>
            </a:lvl1pPr>
          </a:lstStyle>
          <a:p>
            <a:r>
              <a:rPr lang="en-US" smtClean="0"/>
              <a:t>E.C. Aschenauer</a:t>
            </a:r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93180" y="6483346"/>
            <a:ext cx="540908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b="1">
                <a:solidFill>
                  <a:srgbClr val="0000FF"/>
                </a:solidFill>
                <a:latin typeface="Comic Sans MS"/>
                <a:cs typeface="Comic Sans MS"/>
              </a:defRPr>
            </a:lvl1pPr>
          </a:lstStyle>
          <a:p>
            <a:r>
              <a:rPr lang="cs-CZ" smtClean="0"/>
              <a:t>eRHIC R&amp;D Review April 2016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762000"/>
            <a:ext cx="9144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3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0"/>
            <a:ext cx="8382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r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2800" b="1" i="1" cap="all" spc="0">
          <a:ln w="0"/>
          <a:solidFill>
            <a:srgbClr val="0000FF"/>
          </a:solidFill>
          <a:effectLst>
            <a:outerShdw blurRad="50800" dist="38100" dir="2700000" algn="tl" rotWithShape="0">
              <a:srgbClr val="000000">
                <a:alpha val="43000"/>
              </a:srgbClr>
            </a:outerShdw>
            <a:reflection blurRad="12700" stA="50000" endPos="50000" dist="5000" dir="5400000" sy="-100000" rotWithShape="0"/>
          </a:effectLst>
          <a:latin typeface="Comic Sans MS Bold"/>
          <a:ea typeface="+mj-ea"/>
          <a:cs typeface="Comic Sans MS Bold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5pPr>
      <a:lvl6pPr marL="457200" algn="l" rtl="0" fontAlgn="base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6pPr>
      <a:lvl7pPr marL="914400" algn="l" rtl="0" fontAlgn="base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7pPr>
      <a:lvl8pPr marL="1371600" algn="l" rtl="0" fontAlgn="base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8pPr>
      <a:lvl9pPr marL="1828800" algn="l" rtl="0" fontAlgn="base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SzPct val="100000"/>
        <a:buFont typeface="Wingdings" charset="2"/>
        <a:buChar char="q"/>
        <a:defRPr sz="2200" b="1" i="0">
          <a:solidFill>
            <a:schemeClr val="tx1"/>
          </a:solidFill>
          <a:latin typeface="Comic Sans MS Bold"/>
          <a:ea typeface="+mn-ea"/>
          <a:cs typeface="Comic Sans MS Bold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SzPct val="100000"/>
        <a:buFont typeface="Wingdings" charset="2"/>
        <a:buChar char="Ø"/>
        <a:defRPr sz="2000" b="1" i="0">
          <a:solidFill>
            <a:schemeClr val="tx1"/>
          </a:solidFill>
          <a:latin typeface="Comic Sans MS Bold"/>
          <a:ea typeface="+mn-ea"/>
          <a:cs typeface="Comic Sans MS Bold"/>
        </a:defRPr>
      </a:lvl2pPr>
      <a:lvl3pPr marL="1085850" indent="-228600" algn="l" rtl="0" eaLnBrk="0" fontAlgn="base" hangingPunct="0">
        <a:lnSpc>
          <a:spcPct val="80000"/>
        </a:lnSpc>
        <a:spcBef>
          <a:spcPct val="20000"/>
        </a:spcBef>
        <a:spcAft>
          <a:spcPct val="0"/>
        </a:spcAft>
        <a:buClr>
          <a:srgbClr val="0000FF"/>
        </a:buClr>
        <a:buSzPct val="110000"/>
        <a:buFont typeface="Courier New"/>
        <a:buChar char="o"/>
        <a:defRPr b="1" i="0">
          <a:solidFill>
            <a:schemeClr val="tx1"/>
          </a:solidFill>
          <a:latin typeface="Comic Sans MS Bold"/>
          <a:ea typeface="+mn-ea"/>
          <a:cs typeface="Comic Sans MS Bold"/>
        </a:defRPr>
      </a:lvl3pPr>
      <a:lvl4pPr marL="1428750" indent="-228600" algn="l" rtl="0" eaLnBrk="0" fontAlgn="base" hangingPunct="0">
        <a:lnSpc>
          <a:spcPct val="80000"/>
        </a:lnSpc>
        <a:spcBef>
          <a:spcPct val="20000"/>
        </a:spcBef>
        <a:spcAft>
          <a:spcPct val="0"/>
        </a:spcAft>
        <a:buClr>
          <a:srgbClr val="0000FF"/>
        </a:buClr>
        <a:buSzPct val="100000"/>
        <a:buFont typeface="Wingdings" charset="2"/>
        <a:buChar char="ü"/>
        <a:defRPr sz="1600" b="1" i="0">
          <a:solidFill>
            <a:schemeClr val="tx1"/>
          </a:solidFill>
          <a:latin typeface="Comic Sans MS Bold"/>
          <a:ea typeface="+mn-ea"/>
          <a:cs typeface="Comic Sans MS Bold"/>
        </a:defRPr>
      </a:lvl4pPr>
      <a:lvl5pPr marL="1771650" indent="-228600" algn="l" rtl="0" eaLnBrk="0" fontAlgn="base" hangingPunct="0">
        <a:lnSpc>
          <a:spcPct val="80000"/>
        </a:lnSpc>
        <a:spcBef>
          <a:spcPct val="20000"/>
        </a:spcBef>
        <a:spcAft>
          <a:spcPct val="0"/>
        </a:spcAft>
        <a:buClr>
          <a:srgbClr val="0000FF"/>
        </a:buClr>
        <a:buSzPct val="100000"/>
        <a:buChar char="-"/>
        <a:defRPr sz="1400" b="1" i="0">
          <a:solidFill>
            <a:schemeClr val="tx1"/>
          </a:solidFill>
          <a:latin typeface="Comic Sans MS Bold"/>
          <a:ea typeface="+mn-ea"/>
          <a:cs typeface="Comic Sans MS Bold"/>
        </a:defRPr>
      </a:lvl5pPr>
      <a:lvl6pPr marL="2228850" indent="-228600" algn="l" rtl="0" fontAlgn="base">
        <a:lnSpc>
          <a:spcPct val="80000"/>
        </a:lnSpc>
        <a:spcBef>
          <a:spcPct val="20000"/>
        </a:spcBef>
        <a:spcAft>
          <a:spcPct val="0"/>
        </a:spcAft>
        <a:buClr>
          <a:srgbClr val="042B7F"/>
        </a:buClr>
        <a:buSzPct val="90000"/>
        <a:buChar char="-"/>
        <a:defRPr>
          <a:solidFill>
            <a:schemeClr val="tx1"/>
          </a:solidFill>
          <a:latin typeface="+mn-lt"/>
          <a:ea typeface="+mn-ea"/>
        </a:defRPr>
      </a:lvl6pPr>
      <a:lvl7pPr marL="2686050" indent="-228600" algn="l" rtl="0" fontAlgn="base">
        <a:lnSpc>
          <a:spcPct val="80000"/>
        </a:lnSpc>
        <a:spcBef>
          <a:spcPct val="20000"/>
        </a:spcBef>
        <a:spcAft>
          <a:spcPct val="0"/>
        </a:spcAft>
        <a:buClr>
          <a:srgbClr val="042B7F"/>
        </a:buClr>
        <a:buSzPct val="90000"/>
        <a:buChar char="-"/>
        <a:defRPr>
          <a:solidFill>
            <a:schemeClr val="tx1"/>
          </a:solidFill>
          <a:latin typeface="+mn-lt"/>
          <a:ea typeface="+mn-ea"/>
        </a:defRPr>
      </a:lvl7pPr>
      <a:lvl8pPr marL="3143250" indent="-228600" algn="l" rtl="0" fontAlgn="base">
        <a:lnSpc>
          <a:spcPct val="80000"/>
        </a:lnSpc>
        <a:spcBef>
          <a:spcPct val="20000"/>
        </a:spcBef>
        <a:spcAft>
          <a:spcPct val="0"/>
        </a:spcAft>
        <a:buClr>
          <a:srgbClr val="042B7F"/>
        </a:buClr>
        <a:buSzPct val="90000"/>
        <a:buChar char="-"/>
        <a:defRPr>
          <a:solidFill>
            <a:schemeClr val="tx1"/>
          </a:solidFill>
          <a:latin typeface="+mn-lt"/>
          <a:ea typeface="+mn-ea"/>
        </a:defRPr>
      </a:lvl8pPr>
      <a:lvl9pPr marL="3600450" indent="-228600" algn="l" rtl="0" fontAlgn="base">
        <a:lnSpc>
          <a:spcPct val="80000"/>
        </a:lnSpc>
        <a:spcBef>
          <a:spcPct val="20000"/>
        </a:spcBef>
        <a:spcAft>
          <a:spcPct val="0"/>
        </a:spcAft>
        <a:buClr>
          <a:srgbClr val="042B7F"/>
        </a:buClr>
        <a:buSzPct val="90000"/>
        <a:buChar char="-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4" Type="http://schemas.openxmlformats.org/officeDocument/2006/relationships/image" Target="../media/image27.emf"/><Relationship Id="rId5" Type="http://schemas.openxmlformats.org/officeDocument/2006/relationships/image" Target="../media/image28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emf"/><Relationship Id="rId5" Type="http://schemas.openxmlformats.org/officeDocument/2006/relationships/image" Target="../media/image31.emf"/><Relationship Id="rId6" Type="http://schemas.openxmlformats.org/officeDocument/2006/relationships/image" Target="../media/image32.emf"/><Relationship Id="rId7" Type="http://schemas.openxmlformats.org/officeDocument/2006/relationships/image" Target="../media/image33.emf"/><Relationship Id="rId8" Type="http://schemas.openxmlformats.org/officeDocument/2006/relationships/hyperlink" Target="http://arxiv.org/pdf/1407.8055.pdf" TargetMode="External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4" Type="http://schemas.openxmlformats.org/officeDocument/2006/relationships/image" Target="../media/image37.emf"/><Relationship Id="rId5" Type="http://schemas.openxmlformats.org/officeDocument/2006/relationships/image" Target="../media/image38.png"/><Relationship Id="rId6" Type="http://schemas.openxmlformats.org/officeDocument/2006/relationships/image" Target="../media/image39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4" Type="http://schemas.openxmlformats.org/officeDocument/2006/relationships/image" Target="../media/image42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4" Type="http://schemas.openxmlformats.org/officeDocument/2006/relationships/oleObject" Target="../embeddings/oleObject3.bin"/><Relationship Id="rId5" Type="http://schemas.openxmlformats.org/officeDocument/2006/relationships/image" Target="../media/image44.emf"/><Relationship Id="rId6" Type="http://schemas.openxmlformats.org/officeDocument/2006/relationships/image" Target="../media/image46.png"/><Relationship Id="rId7" Type="http://schemas.openxmlformats.org/officeDocument/2006/relationships/oleObject" Target="../embeddings/oleObject4.bin"/><Relationship Id="rId8" Type="http://schemas.openxmlformats.org/officeDocument/2006/relationships/image" Target="../media/image45.emf"/><Relationship Id="rId9" Type="http://schemas.openxmlformats.org/officeDocument/2006/relationships/image" Target="../media/image47.png"/><Relationship Id="rId10" Type="http://schemas.openxmlformats.org/officeDocument/2006/relationships/image" Target="../media/image48.pn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4" Type="http://schemas.openxmlformats.org/officeDocument/2006/relationships/image" Target="../media/image51.png"/><Relationship Id="rId5" Type="http://schemas.openxmlformats.org/officeDocument/2006/relationships/image" Target="../media/image52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9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4" Type="http://schemas.openxmlformats.org/officeDocument/2006/relationships/image" Target="../media/image55.png"/><Relationship Id="rId5" Type="http://schemas.openxmlformats.org/officeDocument/2006/relationships/image" Target="../media/image56.png"/><Relationship Id="rId6" Type="http://schemas.openxmlformats.org/officeDocument/2006/relationships/oleObject" Target="../embeddings/oleObject5.bin"/><Relationship Id="rId7" Type="http://schemas.openxmlformats.org/officeDocument/2006/relationships/image" Target="../media/image53.em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4" Type="http://schemas.openxmlformats.org/officeDocument/2006/relationships/image" Target="../media/image57.emf"/><Relationship Id="rId5" Type="http://schemas.openxmlformats.org/officeDocument/2006/relationships/oleObject" Target="../embeddings/oleObject7.bin"/><Relationship Id="rId6" Type="http://schemas.openxmlformats.org/officeDocument/2006/relationships/image" Target="../media/image58.emf"/><Relationship Id="rId7" Type="http://schemas.openxmlformats.org/officeDocument/2006/relationships/oleObject" Target="../embeddings/oleObject8.bin"/><Relationship Id="rId8" Type="http://schemas.openxmlformats.org/officeDocument/2006/relationships/image" Target="../media/image59.emf"/><Relationship Id="rId9" Type="http://schemas.openxmlformats.org/officeDocument/2006/relationships/image" Target="../media/image60.emf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4" Type="http://schemas.openxmlformats.org/officeDocument/2006/relationships/image" Target="../media/image63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4" Type="http://schemas.openxmlformats.org/officeDocument/2006/relationships/image" Target="../media/image66.png"/><Relationship Id="rId5" Type="http://schemas.openxmlformats.org/officeDocument/2006/relationships/image" Target="../media/image67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emf"/><Relationship Id="rId4" Type="http://schemas.openxmlformats.org/officeDocument/2006/relationships/image" Target="../media/image70.emf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oleObject" Target="../embeddings/oleObject1.bin"/><Relationship Id="rId6" Type="http://schemas.openxmlformats.org/officeDocument/2006/relationships/image" Target="../media/image6.emf"/><Relationship Id="rId7" Type="http://schemas.openxmlformats.org/officeDocument/2006/relationships/image" Target="../media/image9.png"/><Relationship Id="rId8" Type="http://schemas.openxmlformats.org/officeDocument/2006/relationships/image" Target="../media/image10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4" Type="http://schemas.openxmlformats.org/officeDocument/2006/relationships/image" Target="../media/image71.emf"/><Relationship Id="rId5" Type="http://schemas.openxmlformats.org/officeDocument/2006/relationships/oleObject" Target="../embeddings/oleObject10.bin"/><Relationship Id="rId6" Type="http://schemas.openxmlformats.org/officeDocument/2006/relationships/image" Target="../media/image72.wmf"/><Relationship Id="rId7" Type="http://schemas.openxmlformats.org/officeDocument/2006/relationships/oleObject" Target="../embeddings/oleObject11.bin"/><Relationship Id="rId8" Type="http://schemas.openxmlformats.org/officeDocument/2006/relationships/image" Target="../media/image73.wmf"/><Relationship Id="rId9" Type="http://schemas.openxmlformats.org/officeDocument/2006/relationships/image" Target="../media/image74.png"/><Relationship Id="rId10" Type="http://schemas.openxmlformats.org/officeDocument/2006/relationships/image" Target="../media/image75.png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8.emf"/><Relationship Id="rId12" Type="http://schemas.openxmlformats.org/officeDocument/2006/relationships/oleObject" Target="../embeddings/oleObject16.bin"/><Relationship Id="rId13" Type="http://schemas.openxmlformats.org/officeDocument/2006/relationships/image" Target="../media/image79.emf"/><Relationship Id="rId14" Type="http://schemas.openxmlformats.org/officeDocument/2006/relationships/image" Target="../media/image83.emf"/><Relationship Id="rId15" Type="http://schemas.openxmlformats.org/officeDocument/2006/relationships/oleObject" Target="../embeddings/oleObject17.bin"/><Relationship Id="rId16" Type="http://schemas.openxmlformats.org/officeDocument/2006/relationships/image" Target="../media/image80.emf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5.xml"/><Relationship Id="rId3" Type="http://schemas.openxmlformats.org/officeDocument/2006/relationships/image" Target="../media/image81.png"/><Relationship Id="rId4" Type="http://schemas.openxmlformats.org/officeDocument/2006/relationships/image" Target="../media/image82.png"/><Relationship Id="rId5" Type="http://schemas.openxmlformats.org/officeDocument/2006/relationships/oleObject" Target="../embeddings/oleObject12.bin"/><Relationship Id="rId6" Type="http://schemas.openxmlformats.org/officeDocument/2006/relationships/image" Target="../media/image76.emf"/><Relationship Id="rId7" Type="http://schemas.openxmlformats.org/officeDocument/2006/relationships/oleObject" Target="../embeddings/oleObject13.bin"/><Relationship Id="rId8" Type="http://schemas.openxmlformats.org/officeDocument/2006/relationships/image" Target="../media/image77.emf"/><Relationship Id="rId9" Type="http://schemas.openxmlformats.org/officeDocument/2006/relationships/oleObject" Target="../embeddings/oleObject14.bin"/><Relationship Id="rId10" Type="http://schemas.openxmlformats.org/officeDocument/2006/relationships/oleObject" Target="../embeddings/oleObject15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4" Type="http://schemas.openxmlformats.org/officeDocument/2006/relationships/image" Target="../media/image86.png"/><Relationship Id="rId5" Type="http://schemas.openxmlformats.org/officeDocument/2006/relationships/oleObject" Target="../embeddings/oleObject18.bin"/><Relationship Id="rId6" Type="http://schemas.openxmlformats.org/officeDocument/2006/relationships/image" Target="../media/image84.emf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gif"/><Relationship Id="rId6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s://wiki.bnl.gov/eic/index.php/IR_Design_Requirements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emf"/><Relationship Id="rId3" Type="http://schemas.openxmlformats.org/officeDocument/2006/relationships/image" Target="../media/image1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4" Type="http://schemas.openxmlformats.org/officeDocument/2006/relationships/image" Target="../media/image21.emf"/><Relationship Id="rId5" Type="http://schemas.openxmlformats.org/officeDocument/2006/relationships/image" Target="../media/image22.emf"/><Relationship Id="rId6" Type="http://schemas.openxmlformats.org/officeDocument/2006/relationships/image" Target="../media/image23.emf"/><Relationship Id="rId7" Type="http://schemas.openxmlformats.org/officeDocument/2006/relationships/image" Target="../media/image24.emf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901700" y="201136"/>
            <a:ext cx="8242300" cy="1279502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lnSpc>
                <a:spcPct val="100000"/>
              </a:lnSpc>
            </a:pPr>
            <a:r>
              <a:rPr lang="en-US" sz="2400" cap="none" dirty="0" smtClean="0">
                <a:effectLst/>
              </a:rPr>
              <a:t>EIC Main and Auxiliary Detector Requirements </a:t>
            </a:r>
            <a:endParaRPr lang="en-US" sz="2400" dirty="0">
              <a:ln w="0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2971800" y="1490342"/>
            <a:ext cx="6172200" cy="990600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E.C. </a:t>
            </a:r>
            <a:r>
              <a:rPr lang="en-US" dirty="0" smtClean="0"/>
              <a:t>Aschenauer, A. </a:t>
            </a:r>
            <a:r>
              <a:rPr lang="en-US" dirty="0" err="1" smtClean="0"/>
              <a:t>Kiselev</a:t>
            </a:r>
            <a:r>
              <a:rPr lang="en-US" dirty="0" smtClean="0"/>
              <a:t> and R. Petti</a:t>
            </a:r>
            <a:endParaRPr lang="en-US" dirty="0" smtClean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" y="1766399"/>
            <a:ext cx="3048000" cy="4411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Rectangle 16"/>
          <p:cNvSpPr/>
          <p:nvPr/>
        </p:nvSpPr>
        <p:spPr>
          <a:xfrm rot="1200000">
            <a:off x="650553" y="5465694"/>
            <a:ext cx="130163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sz="1000" dirty="0" err="1" smtClean="0">
                <a:solidFill>
                  <a:schemeClr val="bg1"/>
                </a:solidFill>
              </a:rPr>
              <a:t>arXiv</a:t>
            </a:r>
            <a:r>
              <a:rPr lang="da-DK" sz="1000" dirty="0" smtClean="0">
                <a:solidFill>
                  <a:schemeClr val="bg1"/>
                </a:solidFill>
              </a:rPr>
              <a:t>: 1212.1701</a:t>
            </a:r>
            <a:endParaRPr lang="en-US" sz="1000" dirty="0">
              <a:solidFill>
                <a:srgbClr val="FFFFFF"/>
              </a:solidFill>
            </a:endParaRPr>
          </a:p>
        </p:txBody>
      </p:sp>
      <p:pic>
        <p:nvPicPr>
          <p:cNvPr id="8" name="Picture 7" descr="Book_eic_d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6653" y="2377958"/>
            <a:ext cx="3048000" cy="441198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 rot="1080000">
            <a:off x="3598809" y="5938751"/>
            <a:ext cx="124602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sz="1000" dirty="0" smtClean="0">
                <a:solidFill>
                  <a:srgbClr val="000080"/>
                </a:solidFill>
              </a:rPr>
              <a:t>arXiv</a:t>
            </a:r>
            <a:r>
              <a:rPr lang="da-DK" sz="1000" dirty="0">
                <a:solidFill>
                  <a:srgbClr val="000080"/>
                </a:solidFill>
              </a:rPr>
              <a:t>:1409.1633</a:t>
            </a:r>
            <a:endParaRPr lang="en-US" sz="1000" dirty="0">
              <a:solidFill>
                <a:srgbClr val="00008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Impact of reduced luminosity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eRHIC R&amp;D Review April 2016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7" name="Picture 6" descr="fit_20x250_10fb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862" y="1264180"/>
            <a:ext cx="3816477" cy="2382774"/>
          </a:xfrm>
          <a:prstGeom prst="rect">
            <a:avLst/>
          </a:prstGeom>
        </p:spPr>
      </p:pic>
      <p:pic>
        <p:nvPicPr>
          <p:cNvPr id="8" name="Picture 7" descr="fig_int_20x250_dvcs_10fb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7298" y="1180095"/>
            <a:ext cx="2520315" cy="239585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983111" y="489130"/>
            <a:ext cx="31714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rgbClr val="FF0000"/>
                </a:solidFill>
              </a:rPr>
              <a:t>10 fb</a:t>
            </a:r>
            <a:r>
              <a:rPr lang="en-US" sz="2000" baseline="30000" dirty="0">
                <a:solidFill>
                  <a:srgbClr val="FF0000"/>
                </a:solidFill>
              </a:rPr>
              <a:t>-1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>
                <a:solidFill>
                  <a:srgbClr val="FF0000"/>
                </a:solidFill>
                <a:sym typeface="Wingdings"/>
              </a:rPr>
              <a:t> 1 fb</a:t>
            </a:r>
            <a:r>
              <a:rPr lang="en-US" sz="2000" baseline="30000" dirty="0">
                <a:solidFill>
                  <a:srgbClr val="FF0000"/>
                </a:solidFill>
                <a:sym typeface="Wingdings"/>
              </a:rPr>
              <a:t>-1</a:t>
            </a:r>
          </a:p>
          <a:p>
            <a:pPr algn="ctr"/>
            <a:r>
              <a:rPr lang="en-US" sz="2000" b="1" dirty="0" smtClean="0">
                <a:solidFill>
                  <a:srgbClr val="0000FF"/>
                </a:solidFill>
              </a:rPr>
              <a:t>0.18 &lt; |</a:t>
            </a:r>
            <a:r>
              <a:rPr lang="en-US" sz="2000" b="1" dirty="0" err="1" smtClean="0">
                <a:solidFill>
                  <a:srgbClr val="0000FF"/>
                </a:solidFill>
              </a:rPr>
              <a:t>p</a:t>
            </a:r>
            <a:r>
              <a:rPr lang="en-US" sz="2000" b="1" baseline="-25000" dirty="0" err="1" smtClean="0">
                <a:solidFill>
                  <a:srgbClr val="0000FF"/>
                </a:solidFill>
              </a:rPr>
              <a:t>t</a:t>
            </a:r>
            <a:r>
              <a:rPr lang="en-US" sz="2000" b="1" dirty="0" smtClean="0">
                <a:solidFill>
                  <a:srgbClr val="0000FF"/>
                </a:solidFill>
              </a:rPr>
              <a:t>| (</a:t>
            </a:r>
            <a:r>
              <a:rPr lang="en-US" sz="2000" b="1" dirty="0" err="1" smtClean="0">
                <a:solidFill>
                  <a:srgbClr val="0000FF"/>
                </a:solidFill>
              </a:rPr>
              <a:t>GeV</a:t>
            </a:r>
            <a:r>
              <a:rPr lang="en-US" sz="2000" b="1" dirty="0" smtClean="0">
                <a:solidFill>
                  <a:srgbClr val="0000FF"/>
                </a:solidFill>
              </a:rPr>
              <a:t>) &lt; 1.3</a:t>
            </a:r>
            <a:endParaRPr lang="en-US" sz="2000" b="1" dirty="0">
              <a:solidFill>
                <a:srgbClr val="0000FF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4886" y="3753961"/>
            <a:ext cx="2520315" cy="2395855"/>
          </a:xfrm>
          <a:prstGeom prst="rect">
            <a:avLst/>
          </a:prstGeom>
        </p:spPr>
      </p:pic>
      <p:pic>
        <p:nvPicPr>
          <p:cNvPr id="14" name="Picture 13" descr="fit_20x250_1fb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44" y="3831168"/>
            <a:ext cx="3784600" cy="2362200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3884274" y="4508767"/>
            <a:ext cx="1252690" cy="729533"/>
            <a:chOff x="6324599" y="2032718"/>
            <a:chExt cx="1252690" cy="729533"/>
          </a:xfrm>
        </p:grpSpPr>
        <p:sp>
          <p:nvSpPr>
            <p:cNvPr id="16" name="AutoShape 49"/>
            <p:cNvSpPr>
              <a:spLocks noChangeArrowheads="1"/>
            </p:cNvSpPr>
            <p:nvPr/>
          </p:nvSpPr>
          <p:spPr bwMode="auto">
            <a:xfrm>
              <a:off x="6341534" y="2032718"/>
              <a:ext cx="1193799" cy="729533"/>
            </a:xfrm>
            <a:prstGeom prst="curvedRightArrow">
              <a:avLst>
                <a:gd name="adj1" fmla="val 24848"/>
                <a:gd name="adj2" fmla="val 49697"/>
                <a:gd name="adj3" fmla="val 33333"/>
              </a:avLst>
            </a:prstGeom>
            <a:gradFill rotWithShape="1">
              <a:gsLst>
                <a:gs pos="0">
                  <a:schemeClr val="bg1"/>
                </a:gs>
                <a:gs pos="50000">
                  <a:srgbClr val="CC66FF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  <a:normAutofit/>
              <a:scene3d>
                <a:camera prst="orthographicFront">
                  <a:rot lat="0" lon="60000" rev="0"/>
                </a:camera>
                <a:lightRig rig="threePt" dir="t"/>
              </a:scene3d>
            </a:bodyPr>
            <a:lstStyle/>
            <a:p>
              <a:pPr>
                <a:defRPr/>
              </a:pP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595530" y="2137828"/>
              <a:ext cx="981759" cy="369332"/>
            </a:xfrm>
            <a:prstGeom prst="rect">
              <a:avLst/>
            </a:prstGeom>
            <a:noFill/>
          </p:spPr>
          <p:txBody>
            <a:bodyPr vert="horz" wrap="none" rtlCol="0">
              <a:prstTxWarp prst="textArchUp">
                <a:avLst/>
              </a:prstTxWarp>
              <a:spAutoFit/>
            </a:bodyPr>
            <a:lstStyle/>
            <a:p>
              <a:r>
                <a:rPr lang="en-US" dirty="0" smtClean="0">
                  <a:solidFill>
                    <a:srgbClr val="0000FF"/>
                  </a:solidFill>
                </a:rPr>
                <a:t>Fourier</a:t>
              </a:r>
              <a:endParaRPr lang="en-US" dirty="0">
                <a:solidFill>
                  <a:srgbClr val="0000FF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 rot="540000">
              <a:off x="6324599" y="2205569"/>
              <a:ext cx="981759" cy="369332"/>
            </a:xfrm>
            <a:prstGeom prst="rect">
              <a:avLst/>
            </a:prstGeom>
            <a:noFill/>
          </p:spPr>
          <p:txBody>
            <a:bodyPr vert="horz" wrap="none" rtlCol="0">
              <a:prstTxWarp prst="textArchDown">
                <a:avLst>
                  <a:gd name="adj" fmla="val 961505"/>
                </a:avLst>
              </a:prstTxWarp>
              <a:spAutoFit/>
            </a:bodyPr>
            <a:lstStyle/>
            <a:p>
              <a:r>
                <a:rPr lang="en-US" dirty="0" smtClean="0">
                  <a:solidFill>
                    <a:srgbClr val="0000FF"/>
                  </a:solidFill>
                </a:rPr>
                <a:t>Transform</a:t>
              </a:r>
              <a:endParaRPr lang="en-US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909674" y="1977234"/>
            <a:ext cx="1252690" cy="729533"/>
            <a:chOff x="6324599" y="2032718"/>
            <a:chExt cx="1252690" cy="729533"/>
          </a:xfrm>
        </p:grpSpPr>
        <p:sp>
          <p:nvSpPr>
            <p:cNvPr id="20" name="AutoShape 49"/>
            <p:cNvSpPr>
              <a:spLocks noChangeArrowheads="1"/>
            </p:cNvSpPr>
            <p:nvPr/>
          </p:nvSpPr>
          <p:spPr bwMode="auto">
            <a:xfrm>
              <a:off x="6341534" y="2032718"/>
              <a:ext cx="1193799" cy="729533"/>
            </a:xfrm>
            <a:prstGeom prst="curvedRightArrow">
              <a:avLst>
                <a:gd name="adj1" fmla="val 24848"/>
                <a:gd name="adj2" fmla="val 49697"/>
                <a:gd name="adj3" fmla="val 33333"/>
              </a:avLst>
            </a:prstGeom>
            <a:gradFill rotWithShape="1">
              <a:gsLst>
                <a:gs pos="0">
                  <a:schemeClr val="bg1"/>
                </a:gs>
                <a:gs pos="50000">
                  <a:srgbClr val="CC66FF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  <a:normAutofit/>
              <a:scene3d>
                <a:camera prst="orthographicFront">
                  <a:rot lat="0" lon="60000" rev="0"/>
                </a:camera>
                <a:lightRig rig="threePt" dir="t"/>
              </a:scene3d>
            </a:bodyPr>
            <a:lstStyle/>
            <a:p>
              <a:pPr>
                <a:defRPr/>
              </a:pP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595530" y="2137828"/>
              <a:ext cx="981759" cy="369332"/>
            </a:xfrm>
            <a:prstGeom prst="rect">
              <a:avLst/>
            </a:prstGeom>
            <a:noFill/>
          </p:spPr>
          <p:txBody>
            <a:bodyPr vert="horz" wrap="none" rtlCol="0">
              <a:prstTxWarp prst="textArchUp">
                <a:avLst/>
              </a:prstTxWarp>
              <a:spAutoFit/>
            </a:bodyPr>
            <a:lstStyle/>
            <a:p>
              <a:r>
                <a:rPr lang="en-US" dirty="0" smtClean="0">
                  <a:solidFill>
                    <a:srgbClr val="0000FF"/>
                  </a:solidFill>
                </a:rPr>
                <a:t>Fourier</a:t>
              </a:r>
              <a:endParaRPr lang="en-US" dirty="0">
                <a:solidFill>
                  <a:srgbClr val="0000FF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 rot="540000">
              <a:off x="6324599" y="2205569"/>
              <a:ext cx="981759" cy="369332"/>
            </a:xfrm>
            <a:prstGeom prst="rect">
              <a:avLst/>
            </a:prstGeom>
            <a:noFill/>
          </p:spPr>
          <p:txBody>
            <a:bodyPr vert="horz" wrap="none" rtlCol="0">
              <a:prstTxWarp prst="textArchDown">
                <a:avLst>
                  <a:gd name="adj" fmla="val 961505"/>
                </a:avLst>
              </a:prstTxWarp>
              <a:spAutoFit/>
            </a:bodyPr>
            <a:lstStyle/>
            <a:p>
              <a:r>
                <a:rPr lang="en-US" dirty="0" smtClean="0">
                  <a:solidFill>
                    <a:srgbClr val="0000FF"/>
                  </a:solidFill>
                </a:rPr>
                <a:t>Transform</a:t>
              </a:r>
              <a:endParaRPr lang="en-US" dirty="0">
                <a:solidFill>
                  <a:srgbClr val="0000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9205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09600"/>
          </a:xfrm>
        </p:spPr>
        <p:txBody>
          <a:bodyPr/>
          <a:lstStyle/>
          <a:p>
            <a:r>
              <a:rPr lang="en-US" sz="2400" cap="none" dirty="0" smtClean="0">
                <a:uFill>
                  <a:solidFill>
                    <a:srgbClr val="021EAA"/>
                  </a:solidFill>
                </a:uFill>
              </a:rPr>
              <a:t>Why is Neutron </a:t>
            </a:r>
            <a:r>
              <a:rPr lang="en-US" sz="2400" cap="none" dirty="0">
                <a:uFill>
                  <a:solidFill>
                    <a:srgbClr val="021EAA"/>
                  </a:solidFill>
                </a:uFill>
              </a:rPr>
              <a:t>D</a:t>
            </a:r>
            <a:r>
              <a:rPr lang="en-US" sz="2400" cap="none" dirty="0" smtClean="0">
                <a:uFill>
                  <a:solidFill>
                    <a:srgbClr val="021EAA"/>
                  </a:solidFill>
                </a:uFill>
              </a:rPr>
              <a:t>etection </a:t>
            </a:r>
            <a:r>
              <a:rPr lang="en-US" sz="2400" cap="none" dirty="0">
                <a:uFill>
                  <a:solidFill>
                    <a:srgbClr val="021EAA"/>
                  </a:solidFill>
                </a:uFill>
              </a:rPr>
              <a:t>C</a:t>
            </a:r>
            <a:r>
              <a:rPr lang="en-US" sz="2400" cap="none" dirty="0" smtClean="0">
                <a:uFill>
                  <a:solidFill>
                    <a:srgbClr val="021EAA"/>
                  </a:solidFill>
                </a:uFill>
              </a:rPr>
              <a:t>ritical</a:t>
            </a:r>
            <a:endParaRPr lang="en-US" sz="2400" cap="none" dirty="0"/>
          </a:p>
        </p:txBody>
      </p:sp>
      <p:sp>
        <p:nvSpPr>
          <p:cNvPr id="301" name="Shape 301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rgbClr val="011585"/>
                </a:solidFill>
                <a:uFill>
                  <a:solidFill>
                    <a:srgbClr val="011585"/>
                  </a:solidFill>
                </a:uFill>
              </a:rPr>
              <a:t>11</a:t>
            </a:fld>
            <a:endParaRPr sz="1400">
              <a:solidFill>
                <a:srgbClr val="011585"/>
              </a:solidFill>
              <a:uFill>
                <a:solidFill>
                  <a:srgbClr val="011585"/>
                </a:solidFill>
              </a:uFill>
            </a:endParaRPr>
          </a:p>
        </p:txBody>
      </p:sp>
      <p:sp>
        <p:nvSpPr>
          <p:cNvPr id="302" name="Shape 302"/>
          <p:cNvSpPr/>
          <p:nvPr/>
        </p:nvSpPr>
        <p:spPr>
          <a:xfrm>
            <a:off x="19683" y="381535"/>
            <a:ext cx="6076317" cy="841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numCol="1" anchor="ctr">
            <a:spAutoFit/>
          </a:bodyPr>
          <a:lstStyle/>
          <a:p>
            <a:pPr lvl="0">
              <a:defRPr sz="1800">
                <a:uFillTx/>
              </a:defRPr>
            </a:pPr>
            <a:r>
              <a:rPr lang="en-US" sz="1600" dirty="0" smtClean="0">
                <a:solidFill>
                  <a:srgbClr val="0000FF"/>
                </a:solidFill>
                <a:uFill>
                  <a:solidFill/>
                </a:uFill>
              </a:rPr>
              <a:t>Measure spatial gluon distribution in nuclei</a:t>
            </a:r>
          </a:p>
          <a:p>
            <a:pPr lvl="0">
              <a:defRPr sz="1800">
                <a:uFillTx/>
              </a:defRPr>
            </a:pPr>
            <a:r>
              <a:rPr lang="en-US" sz="1600" dirty="0" smtClean="0">
                <a:solidFill>
                  <a:srgbClr val="0000FF"/>
                </a:solidFill>
                <a:uFill>
                  <a:solidFill/>
                </a:uFill>
              </a:rPr>
              <a:t>How: </a:t>
            </a:r>
            <a:r>
              <a:rPr sz="1600" dirty="0" smtClean="0">
                <a:uFill>
                  <a:solidFill/>
                </a:uFill>
              </a:rPr>
              <a:t>Diffractive </a:t>
            </a:r>
            <a:r>
              <a:rPr sz="1600" dirty="0">
                <a:uFill>
                  <a:solidFill/>
                </a:uFill>
              </a:rPr>
              <a:t>vector meson production</a:t>
            </a:r>
            <a:r>
              <a:rPr sz="1600" dirty="0" smtClean="0">
                <a:uFill>
                  <a:solidFill/>
                </a:uFill>
              </a:rPr>
              <a:t>:</a:t>
            </a:r>
            <a:endParaRPr lang="en-US" sz="1600" dirty="0" smtClean="0">
              <a:uFill>
                <a:solidFill/>
              </a:uFill>
            </a:endParaRPr>
          </a:p>
          <a:p>
            <a:pPr>
              <a:defRPr sz="1800">
                <a:uFillTx/>
              </a:defRPr>
            </a:pPr>
            <a:r>
              <a:rPr lang="en-US" sz="1600" dirty="0" smtClean="0">
                <a:solidFill>
                  <a:srgbClr val="0000FF"/>
                </a:solidFill>
                <a:uFill>
                  <a:solidFill/>
                </a:uFill>
                <a:sym typeface="Wingdings"/>
              </a:rPr>
              <a:t></a:t>
            </a:r>
            <a:r>
              <a:rPr lang="en-US" sz="1600" dirty="0" smtClean="0">
                <a:uFill>
                  <a:solidFill/>
                </a:uFill>
                <a:sym typeface="Wingdings"/>
              </a:rPr>
              <a:t> </a:t>
            </a:r>
            <a:r>
              <a:rPr lang="en-US" sz="1600" dirty="0" smtClean="0">
                <a:uFill>
                  <a:solidFill/>
                </a:uFill>
              </a:rPr>
              <a:t>Momentum </a:t>
            </a:r>
            <a:r>
              <a:rPr lang="en-US" sz="1600" dirty="0">
                <a:uFill>
                  <a:solidFill/>
                </a:uFill>
              </a:rPr>
              <a:t>transfer </a:t>
            </a:r>
            <a:r>
              <a:rPr lang="en-US" sz="1600" i="1" dirty="0">
                <a:solidFill>
                  <a:srgbClr val="0000FF"/>
                </a:solidFill>
                <a:uFill>
                  <a:solidFill/>
                </a:uFill>
              </a:rPr>
              <a:t>t</a:t>
            </a:r>
            <a:r>
              <a:rPr lang="en-US" sz="1600" dirty="0">
                <a:solidFill>
                  <a:srgbClr val="0000FF"/>
                </a:solidFill>
                <a:uFill>
                  <a:solidFill/>
                </a:uFill>
              </a:rPr>
              <a:t> </a:t>
            </a:r>
            <a:r>
              <a:rPr lang="en-US" sz="1600" dirty="0">
                <a:uFill>
                  <a:solidFill/>
                </a:uFill>
              </a:rPr>
              <a:t>= |p</a:t>
            </a:r>
            <a:r>
              <a:rPr lang="en-US" sz="1600" baseline="-5999" dirty="0">
                <a:uFill>
                  <a:solidFill/>
                </a:uFill>
              </a:rPr>
              <a:t>Au</a:t>
            </a:r>
            <a:r>
              <a:rPr lang="en-US" sz="1600" dirty="0">
                <a:uFill>
                  <a:solidFill/>
                </a:uFill>
              </a:rPr>
              <a:t>-p</a:t>
            </a:r>
            <a:r>
              <a:rPr lang="en-US" sz="1600" baseline="-5999" dirty="0">
                <a:uFill>
                  <a:solidFill/>
                </a:uFill>
              </a:rPr>
              <a:t>Au</a:t>
            </a:r>
            <a:r>
              <a:rPr lang="en-US" sz="1600" baseline="-5999" dirty="0">
                <a:uFill>
                  <a:solidFill/>
                </a:uFill>
                <a:latin typeface="Symbol"/>
                <a:ea typeface="Symbol"/>
                <a:cs typeface="Symbol"/>
                <a:sym typeface="Symbol"/>
              </a:rPr>
              <a:t>′</a:t>
            </a:r>
            <a:r>
              <a:rPr lang="en-US" sz="1600" dirty="0">
                <a:uFill>
                  <a:solidFill/>
                </a:uFill>
              </a:rPr>
              <a:t>|</a:t>
            </a:r>
            <a:r>
              <a:rPr lang="en-US" sz="1600" baseline="31999" dirty="0">
                <a:uFill>
                  <a:solidFill/>
                </a:uFill>
              </a:rPr>
              <a:t>2 </a:t>
            </a:r>
            <a:r>
              <a:rPr lang="en-US" sz="1600" dirty="0">
                <a:uFill>
                  <a:solidFill/>
                </a:uFill>
              </a:rPr>
              <a:t>conjugate to </a:t>
            </a:r>
            <a:r>
              <a:rPr lang="en-US" sz="1600" i="1" dirty="0" err="1">
                <a:solidFill>
                  <a:srgbClr val="0000FF"/>
                </a:solidFill>
                <a:uFill>
                  <a:solidFill/>
                </a:uFill>
              </a:rPr>
              <a:t>b</a:t>
            </a:r>
            <a:r>
              <a:rPr lang="en-US" sz="1600" i="1" baseline="-5999" dirty="0" err="1">
                <a:solidFill>
                  <a:srgbClr val="0000FF"/>
                </a:solidFill>
                <a:uFill>
                  <a:solidFill/>
                </a:uFill>
              </a:rPr>
              <a:t>T</a:t>
            </a:r>
            <a:r>
              <a:rPr lang="en-US" sz="1600" dirty="0">
                <a:solidFill>
                  <a:srgbClr val="0000FF"/>
                </a:solidFill>
                <a:uFill>
                  <a:solidFill/>
                </a:uFill>
              </a:rPr>
              <a:t> </a:t>
            </a:r>
          </a:p>
        </p:txBody>
      </p:sp>
      <p:sp>
        <p:nvSpPr>
          <p:cNvPr id="303" name="Shape 303"/>
          <p:cNvSpPr/>
          <p:nvPr/>
        </p:nvSpPr>
        <p:spPr>
          <a:xfrm>
            <a:off x="4334530" y="637916"/>
            <a:ext cx="3084178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ctr">
            <a:spAutoFit/>
          </a:bodyPr>
          <a:lstStyle/>
          <a:p>
            <a:pPr lvl="0">
              <a:defRPr sz="1800">
                <a:uFillTx/>
              </a:defRPr>
            </a:pPr>
            <a:r>
              <a:rPr sz="1600" dirty="0">
                <a:uFill>
                  <a:solidFill/>
                </a:uFill>
              </a:rPr>
              <a:t>e + Au → e</a:t>
            </a:r>
            <a:r>
              <a:rPr sz="1600" dirty="0">
                <a:uFill>
                  <a:solidFill/>
                </a:uFill>
                <a:latin typeface="Symbol"/>
                <a:ea typeface="Symbol"/>
                <a:cs typeface="Symbol"/>
                <a:sym typeface="Symbol"/>
              </a:rPr>
              <a:t>′</a:t>
            </a:r>
            <a:r>
              <a:rPr sz="1600" dirty="0">
                <a:uFill>
                  <a:solidFill/>
                </a:uFill>
              </a:rPr>
              <a:t> + Au</a:t>
            </a:r>
            <a:r>
              <a:rPr sz="1600" dirty="0">
                <a:uFill>
                  <a:solidFill/>
                </a:uFill>
                <a:latin typeface="Symbol"/>
                <a:ea typeface="Symbol"/>
                <a:cs typeface="Symbol"/>
                <a:sym typeface="Symbol"/>
              </a:rPr>
              <a:t>′</a:t>
            </a:r>
            <a:r>
              <a:rPr sz="1600" dirty="0">
                <a:uFill>
                  <a:solidFill/>
                </a:uFill>
              </a:rPr>
              <a:t> + J/</a:t>
            </a:r>
            <a:r>
              <a:rPr sz="1600" dirty="0">
                <a:uFill>
                  <a:solidFill/>
                </a:uFill>
                <a:latin typeface="Symbol"/>
                <a:ea typeface="Symbol"/>
                <a:cs typeface="Symbol"/>
                <a:sym typeface="Symbol"/>
              </a:rPr>
              <a:t>ψ,</a:t>
            </a:r>
            <a:r>
              <a:rPr sz="1600" dirty="0">
                <a:uFill>
                  <a:solidFill/>
                </a:uFill>
              </a:rPr>
              <a:t> </a:t>
            </a:r>
            <a:r>
              <a:rPr sz="1600" dirty="0">
                <a:uFill>
                  <a:solidFill/>
                </a:uFill>
                <a:latin typeface="Symbol"/>
                <a:ea typeface="Symbol"/>
                <a:cs typeface="Symbol"/>
                <a:sym typeface="Symbol"/>
              </a:rPr>
              <a:t>φ, ρ</a:t>
            </a:r>
          </a:p>
        </p:txBody>
      </p:sp>
      <p:grpSp>
        <p:nvGrpSpPr>
          <p:cNvPr id="318" name="Group 318"/>
          <p:cNvGrpSpPr/>
          <p:nvPr/>
        </p:nvGrpSpPr>
        <p:grpSpPr>
          <a:xfrm>
            <a:off x="4174260" y="1280488"/>
            <a:ext cx="4407228" cy="2313007"/>
            <a:chOff x="51734" y="77100"/>
            <a:chExt cx="4407226" cy="2313006"/>
          </a:xfrm>
        </p:grpSpPr>
        <p:grpSp>
          <p:nvGrpSpPr>
            <p:cNvPr id="316" name="Group 316"/>
            <p:cNvGrpSpPr/>
            <p:nvPr/>
          </p:nvGrpSpPr>
          <p:grpSpPr>
            <a:xfrm>
              <a:off x="51734" y="77100"/>
              <a:ext cx="4407226" cy="2313006"/>
              <a:chOff x="51734" y="77100"/>
              <a:chExt cx="4407224" cy="2313005"/>
            </a:xfrm>
          </p:grpSpPr>
          <p:pic>
            <p:nvPicPr>
              <p:cNvPr id="314" name="source_all.pdf"/>
              <p:cNvPicPr/>
              <p:nvPr/>
            </p:nvPicPr>
            <p:blipFill>
              <a:blip r:embed="rId3">
                <a:extLst/>
              </a:blip>
              <a:srcRect r="50437" b="50689"/>
              <a:stretch>
                <a:fillRect/>
              </a:stretch>
            </p:blipFill>
            <p:spPr>
              <a:xfrm>
                <a:off x="51735" y="77100"/>
                <a:ext cx="4407225" cy="2313006"/>
              </a:xfrm>
              <a:prstGeom prst="rect">
                <a:avLst/>
              </a:prstGeom>
              <a:ln w="12700" cap="flat">
                <a:noFill/>
                <a:round/>
              </a:ln>
              <a:effectLst/>
            </p:spPr>
          </p:pic>
          <p:sp>
            <p:nvSpPr>
              <p:cNvPr id="315" name="Shape 315"/>
              <p:cNvSpPr/>
              <p:nvPr/>
            </p:nvSpPr>
            <p:spPr>
              <a:xfrm>
                <a:off x="745301" y="154200"/>
                <a:ext cx="308402" cy="28270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>
                    <a:latin typeface="Times New Roman"/>
                    <a:ea typeface="Times New Roman"/>
                    <a:cs typeface="Times New Roman"/>
                    <a:sym typeface="Times New Roman"/>
                  </a:defRPr>
                </a:pPr>
                <a:endParaRPr/>
              </a:p>
            </p:txBody>
          </p:sp>
        </p:grpSp>
        <p:sp>
          <p:nvSpPr>
            <p:cNvPr id="317" name="Shape 317"/>
            <p:cNvSpPr/>
            <p:nvPr/>
          </p:nvSpPr>
          <p:spPr>
            <a:xfrm>
              <a:off x="1576374" y="1671376"/>
              <a:ext cx="1765199" cy="1993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>
                <a:defRPr sz="1300">
                  <a:solidFill>
                    <a:srgbClr val="008F00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sz="1100" dirty="0">
                  <a:solidFill>
                    <a:srgbClr val="0000FF"/>
                  </a:solidFill>
                  <a:uFill>
                    <a:solidFill/>
                  </a:uFill>
                </a:rPr>
                <a:t>PRC 87 (2013) 024913</a:t>
              </a:r>
            </a:p>
          </p:txBody>
        </p:sp>
      </p:grpSp>
      <p:grpSp>
        <p:nvGrpSpPr>
          <p:cNvPr id="323" name="Group 323"/>
          <p:cNvGrpSpPr/>
          <p:nvPr/>
        </p:nvGrpSpPr>
        <p:grpSpPr>
          <a:xfrm>
            <a:off x="3386112" y="3241898"/>
            <a:ext cx="2576972" cy="930585"/>
            <a:chOff x="-121920" y="1956634"/>
            <a:chExt cx="2576971" cy="930584"/>
          </a:xfrm>
        </p:grpSpPr>
        <p:sp>
          <p:nvSpPr>
            <p:cNvPr id="320" name="Shape 320"/>
            <p:cNvSpPr/>
            <p:nvPr/>
          </p:nvSpPr>
          <p:spPr>
            <a:xfrm flipH="1">
              <a:off x="-121920" y="2712811"/>
              <a:ext cx="580461" cy="1"/>
            </a:xfrm>
            <a:prstGeom prst="line">
              <a:avLst/>
            </a:prstGeom>
            <a:noFill/>
            <a:ln w="88900" cap="flat">
              <a:solidFill>
                <a:srgbClr val="0000FF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defTabSz="457200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100"/>
            </a:p>
          </p:txBody>
        </p:sp>
        <p:sp>
          <p:nvSpPr>
            <p:cNvPr id="321" name="Shape 321"/>
            <p:cNvSpPr/>
            <p:nvPr/>
          </p:nvSpPr>
          <p:spPr>
            <a:xfrm flipH="1" flipV="1">
              <a:off x="2082800" y="1956634"/>
              <a:ext cx="8961" cy="482601"/>
            </a:xfrm>
            <a:prstGeom prst="line">
              <a:avLst/>
            </a:prstGeom>
            <a:noFill/>
            <a:ln w="88900" cap="flat">
              <a:solidFill>
                <a:srgbClr val="0000FF"/>
              </a:solidFill>
              <a:prstDash val="solid"/>
              <a:round/>
              <a:headEnd type="none" w="med" len="med"/>
              <a:tailEnd type="stealth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defTabSz="457200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100"/>
            </a:p>
          </p:txBody>
        </p:sp>
        <p:sp>
          <p:nvSpPr>
            <p:cNvPr id="322" name="Shape 322"/>
            <p:cNvSpPr/>
            <p:nvPr/>
          </p:nvSpPr>
          <p:spPr>
            <a:xfrm>
              <a:off x="448393" y="2538405"/>
              <a:ext cx="2006658" cy="3488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i="1"/>
              </a:lvl1pPr>
            </a:lstStyle>
            <a:p>
              <a:pPr lvl="0">
                <a:defRPr sz="1800" i="0">
                  <a:uFillTx/>
                </a:defRPr>
              </a:pPr>
              <a:r>
                <a:rPr sz="1600" i="1" dirty="0">
                  <a:uFill>
                    <a:solidFill/>
                  </a:uFill>
                </a:rPr>
                <a:t>Fourier Transform</a:t>
              </a:r>
            </a:p>
          </p:txBody>
        </p:sp>
      </p:grpSp>
      <p:pic>
        <p:nvPicPr>
          <p:cNvPr id="31" name="Picture 30" descr="dsigma_dt_jpsi_phi.eps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430"/>
          <a:stretch/>
        </p:blipFill>
        <p:spPr>
          <a:xfrm>
            <a:off x="26128" y="1269277"/>
            <a:ext cx="3477185" cy="3241763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eRHIC R&amp;D Review April 2016</a:t>
            </a:r>
            <a:endParaRPr lang="en-US"/>
          </a:p>
        </p:txBody>
      </p:sp>
      <p:cxnSp>
        <p:nvCxnSpPr>
          <p:cNvPr id="6" name="Straight Arrow Connector 5"/>
          <p:cNvCxnSpPr/>
          <p:nvPr/>
        </p:nvCxnSpPr>
        <p:spPr bwMode="auto">
          <a:xfrm flipV="1">
            <a:off x="2255520" y="2407920"/>
            <a:ext cx="10160" cy="13208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00FF"/>
            </a:solidFill>
            <a:prstDash val="solid"/>
            <a:round/>
            <a:headEnd type="arrow"/>
            <a:tailEnd type="arrow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2230270" y="2516288"/>
            <a:ext cx="11196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/>
              <a:t>suppress </a:t>
            </a:r>
          </a:p>
          <a:p>
            <a:pPr algn="ctr"/>
            <a:r>
              <a:rPr lang="en-US" sz="1200" dirty="0" smtClean="0"/>
              <a:t>by detecting </a:t>
            </a:r>
          </a:p>
          <a:p>
            <a:pPr algn="ctr"/>
            <a:r>
              <a:rPr lang="en-US" sz="1200" dirty="0" smtClean="0"/>
              <a:t>break-up</a:t>
            </a:r>
          </a:p>
          <a:p>
            <a:pPr algn="ctr"/>
            <a:r>
              <a:rPr lang="en-US" sz="1200" dirty="0" smtClean="0"/>
              <a:t>neutrons</a:t>
            </a:r>
            <a:endParaRPr lang="en-US" sz="1200" dirty="0"/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44" r="22116" b="21173"/>
          <a:stretch/>
        </p:blipFill>
        <p:spPr bwMode="auto">
          <a:xfrm>
            <a:off x="191523" y="5168362"/>
            <a:ext cx="1962922" cy="155042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7912" y="4908097"/>
            <a:ext cx="2880360" cy="196088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11"/>
          <a:stretch/>
        </p:blipFill>
        <p:spPr bwMode="auto">
          <a:xfrm>
            <a:off x="5330842" y="4919855"/>
            <a:ext cx="2560323" cy="19608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0" y="4490720"/>
            <a:ext cx="712534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Re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construct </a:t>
            </a:r>
            <a:r>
              <a:rPr lang="en-US" dirty="0">
                <a:solidFill>
                  <a:srgbClr val="0000FF"/>
                </a:solidFill>
                <a:sym typeface="Wingdings"/>
              </a:rPr>
              <a:t>the </a:t>
            </a:r>
            <a:r>
              <a:rPr lang="en-US" dirty="0" err="1">
                <a:solidFill>
                  <a:srgbClr val="0000FF"/>
                </a:solidFill>
                <a:sym typeface="Wingdings"/>
              </a:rPr>
              <a:t>eA</a:t>
            </a:r>
            <a:r>
              <a:rPr lang="en-US" dirty="0">
                <a:solidFill>
                  <a:srgbClr val="0000FF"/>
                </a:solidFill>
                <a:sym typeface="Wingdings"/>
              </a:rPr>
              <a:t> collision geometry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:</a:t>
            </a:r>
          </a:p>
          <a:p>
            <a:r>
              <a:rPr lang="en-US" sz="1200" dirty="0"/>
              <a:t>for details see L. </a:t>
            </a:r>
            <a:r>
              <a:rPr lang="en-US" sz="1200" dirty="0" err="1"/>
              <a:t>Zheng</a:t>
            </a:r>
            <a:r>
              <a:rPr lang="en-US" sz="1200" dirty="0"/>
              <a:t>, ECA, J-H. Lee </a:t>
            </a:r>
            <a:r>
              <a:rPr lang="tr-TR" sz="1200" dirty="0">
                <a:hlinkClick r:id="rId8"/>
              </a:rPr>
              <a:t>arXiv:1407.8055 Eur. Phys. J. A (2014) 50: 189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42362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Modeled Nuclear  breakup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eRHIC R&amp;D Review April 2016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5278"/>
            <a:ext cx="7955280" cy="3026928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30480" y="3620135"/>
            <a:ext cx="3947850" cy="3054985"/>
            <a:chOff x="30480" y="3620135"/>
            <a:chExt cx="3947850" cy="3054985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925" y="3620135"/>
              <a:ext cx="3875405" cy="3054985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558800" y="3840480"/>
              <a:ext cx="1638189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Au: 100 </a:t>
              </a:r>
              <a:r>
                <a:rPr lang="en-US" dirty="0" err="1" smtClean="0"/>
                <a:t>GeV</a:t>
              </a:r>
              <a:endParaRPr lang="en-US" dirty="0" smtClean="0"/>
            </a:p>
            <a:p>
              <a:r>
                <a:rPr lang="en-US" dirty="0" smtClean="0">
                  <a:latin typeface="Symbol" charset="2"/>
                  <a:cs typeface="Symbol" charset="2"/>
                </a:rPr>
                <a:t>q</a:t>
              </a:r>
              <a:r>
                <a:rPr lang="en-US" dirty="0" smtClean="0"/>
                <a:t> &lt; 4 </a:t>
              </a:r>
              <a:r>
                <a:rPr lang="en-US" dirty="0" err="1" smtClean="0"/>
                <a:t>mrad</a:t>
              </a:r>
              <a:endParaRPr lang="en-US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296160" y="6380480"/>
              <a:ext cx="1279968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000" dirty="0" smtClean="0"/>
                <a:t>Excitation Energy</a:t>
              </a:r>
              <a:endParaRPr lang="en-US" sz="1000" dirty="0"/>
            </a:p>
          </p:txBody>
        </p:sp>
        <p:sp>
          <p:nvSpPr>
            <p:cNvPr id="11" name="TextBox 10"/>
            <p:cNvSpPr txBox="1"/>
            <p:nvPr/>
          </p:nvSpPr>
          <p:spPr>
            <a:xfrm rot="16200000">
              <a:off x="-301422" y="4104640"/>
              <a:ext cx="910025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000" dirty="0" smtClean="0"/>
                <a:t># Neutrons</a:t>
              </a:r>
              <a:endParaRPr lang="en-US" sz="1000" dirty="0"/>
            </a:p>
          </p:txBody>
        </p:sp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4382" y="3642912"/>
            <a:ext cx="3702050" cy="290195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765040" y="3789680"/>
            <a:ext cx="1497300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Au: 50 </a:t>
            </a:r>
            <a:r>
              <a:rPr lang="en-US" dirty="0" err="1" smtClean="0"/>
              <a:t>GeV</a:t>
            </a:r>
            <a:endParaRPr lang="en-US" dirty="0" smtClean="0"/>
          </a:p>
          <a:p>
            <a:r>
              <a:rPr lang="en-US" dirty="0" smtClean="0">
                <a:latin typeface="Symbol" charset="2"/>
                <a:cs typeface="Symbol" charset="2"/>
              </a:rPr>
              <a:t>q</a:t>
            </a:r>
            <a:r>
              <a:rPr lang="en-US" dirty="0" smtClean="0"/>
              <a:t> &lt; 4 </a:t>
            </a:r>
            <a:r>
              <a:rPr lang="en-US" dirty="0" err="1" smtClean="0"/>
              <a:t>mrad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6502400" y="6329680"/>
            <a:ext cx="1279968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dirty="0" smtClean="0"/>
              <a:t>Excitation Energy</a:t>
            </a:r>
            <a:endParaRPr lang="en-US" sz="1000" dirty="0"/>
          </a:p>
        </p:txBody>
      </p:sp>
      <p:sp>
        <p:nvSpPr>
          <p:cNvPr id="16" name="TextBox 15"/>
          <p:cNvSpPr txBox="1"/>
          <p:nvPr/>
        </p:nvSpPr>
        <p:spPr>
          <a:xfrm rot="16200000">
            <a:off x="3904818" y="4053840"/>
            <a:ext cx="910025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dirty="0" smtClean="0"/>
              <a:t># Neutrons</a:t>
            </a:r>
            <a:endParaRPr lang="en-US" sz="1000" dirty="0"/>
          </a:p>
        </p:txBody>
      </p:sp>
      <p:sp>
        <p:nvSpPr>
          <p:cNvPr id="17" name="TextBox 16"/>
          <p:cNvSpPr txBox="1"/>
          <p:nvPr/>
        </p:nvSpPr>
        <p:spPr>
          <a:xfrm rot="21000000">
            <a:off x="719666" y="3015608"/>
            <a:ext cx="7734300" cy="7078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glow rad="101600">
              <a:schemeClr val="bg1">
                <a:lumMod val="85000"/>
                <a:alpha val="75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Need a 4 </a:t>
            </a:r>
            <a:r>
              <a:rPr lang="en-US" sz="2000" dirty="0" err="1" smtClean="0"/>
              <a:t>mrad</a:t>
            </a:r>
            <a:r>
              <a:rPr lang="en-US" sz="2000" dirty="0" smtClean="0"/>
              <a:t> beam element free cone before </a:t>
            </a:r>
          </a:p>
          <a:p>
            <a:pPr algn="ctr"/>
            <a:r>
              <a:rPr lang="en-US" sz="2000" dirty="0" smtClean="0"/>
              <a:t>the zero degree calorimeter to detect the breakup neutrons</a:t>
            </a:r>
          </a:p>
        </p:txBody>
      </p:sp>
    </p:spTree>
    <p:extLst>
      <p:ext uri="{BB962C8B-B14F-4D97-AF65-F5344CB8AC3E}">
        <p14:creationId xmlns:p14="http://schemas.microsoft.com/office/powerpoint/2010/main" val="84861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77520" y="0"/>
            <a:ext cx="9621520" cy="465667"/>
          </a:xfrm>
        </p:spPr>
        <p:txBody>
          <a:bodyPr>
            <a:noAutofit/>
          </a:bodyPr>
          <a:lstStyle/>
          <a:p>
            <a:r>
              <a:rPr lang="en-US" sz="1900" dirty="0" smtClean="0"/>
              <a:t>Test Different </a:t>
            </a:r>
            <a:r>
              <a:rPr lang="en-US" sz="1900" cap="none" dirty="0" err="1" smtClean="0"/>
              <a:t>e</a:t>
            </a:r>
            <a:r>
              <a:rPr lang="en-US" sz="1900" dirty="0" err="1" smtClean="0"/>
              <a:t>RHIC</a:t>
            </a:r>
            <a:r>
              <a:rPr lang="en-US" sz="1900" dirty="0" smtClean="0"/>
              <a:t>-IR designs in full </a:t>
            </a:r>
            <a:r>
              <a:rPr lang="en-US" sz="1900" dirty="0" err="1" smtClean="0"/>
              <a:t>Geant</a:t>
            </a:r>
            <a:r>
              <a:rPr lang="en-US" sz="1900" dirty="0" smtClean="0"/>
              <a:t> simulations</a:t>
            </a:r>
            <a:endParaRPr lang="en-US" sz="190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4008430"/>
            <a:ext cx="9144000" cy="2705631"/>
          </a:xfrm>
        </p:spPr>
        <p:txBody>
          <a:bodyPr>
            <a:noAutofit/>
          </a:bodyPr>
          <a:lstStyle/>
          <a:p>
            <a:r>
              <a:rPr lang="en-US" sz="1600" dirty="0" smtClean="0"/>
              <a:t>expected beam width calculation</a:t>
            </a:r>
          </a:p>
          <a:p>
            <a:endParaRPr lang="en-US" sz="1000" dirty="0" smtClean="0"/>
          </a:p>
          <a:p>
            <a:r>
              <a:rPr lang="en-US" sz="1600" dirty="0" smtClean="0"/>
              <a:t>from table 3.1 in </a:t>
            </a:r>
            <a:r>
              <a:rPr lang="en-US" sz="1600" dirty="0" err="1" smtClean="0"/>
              <a:t>eRHIC</a:t>
            </a:r>
            <a:r>
              <a:rPr lang="en-US" sz="1600" dirty="0" smtClean="0"/>
              <a:t> design report and </a:t>
            </a:r>
          </a:p>
          <a:p>
            <a:pPr marL="0" indent="0">
              <a:buNone/>
            </a:pPr>
            <a:r>
              <a:rPr lang="en-US" sz="1600" dirty="0"/>
              <a:t> </a:t>
            </a:r>
            <a:r>
              <a:rPr lang="en-US" sz="1600" dirty="0" smtClean="0"/>
              <a:t>   the attached figure of the beta function</a:t>
            </a:r>
          </a:p>
          <a:p>
            <a:pPr lvl="1"/>
            <a:r>
              <a:rPr lang="en-US" sz="1600" dirty="0" err="1" smtClean="0">
                <a:latin typeface="Symbol" charset="2"/>
                <a:cs typeface="Symbol" charset="2"/>
              </a:rPr>
              <a:t>b</a:t>
            </a:r>
            <a:r>
              <a:rPr lang="en-US" sz="1600" baseline="-25000" dirty="0" err="1" smtClean="0"/>
              <a:t>x</a:t>
            </a:r>
            <a:r>
              <a:rPr lang="en-US" sz="1600" dirty="0" smtClean="0"/>
              <a:t> = 2014m (at z=18m)</a:t>
            </a:r>
          </a:p>
          <a:p>
            <a:pPr lvl="1"/>
            <a:r>
              <a:rPr lang="en-US" sz="1600" dirty="0" smtClean="0">
                <a:latin typeface="Symbol" charset="2"/>
                <a:cs typeface="Symbol" charset="2"/>
              </a:rPr>
              <a:t>b</a:t>
            </a:r>
            <a:r>
              <a:rPr lang="en-US" sz="1600" baseline="-25000" dirty="0" smtClean="0"/>
              <a:t>y</a:t>
            </a:r>
            <a:r>
              <a:rPr lang="en-US" sz="1600" dirty="0" smtClean="0"/>
              <a:t> = 3465m (at z=18m)</a:t>
            </a:r>
          </a:p>
          <a:p>
            <a:pPr lvl="1"/>
            <a:r>
              <a:rPr lang="en-US" sz="1600" dirty="0" smtClean="0">
                <a:latin typeface="Symbol" charset="2"/>
                <a:cs typeface="Symbol" charset="2"/>
              </a:rPr>
              <a:t>e</a:t>
            </a:r>
            <a:r>
              <a:rPr lang="en-US" sz="1600" dirty="0" smtClean="0"/>
              <a:t> (normalized) = 0.2e</a:t>
            </a:r>
            <a:r>
              <a:rPr lang="en-US" sz="1600" baseline="30000" dirty="0" smtClean="0"/>
              <a:t>-6</a:t>
            </a:r>
            <a:r>
              <a:rPr lang="en-US" sz="1600" dirty="0" smtClean="0"/>
              <a:t>m</a:t>
            </a:r>
          </a:p>
          <a:p>
            <a:pPr lvl="1"/>
            <a:r>
              <a:rPr lang="en-US" sz="1600" dirty="0" smtClean="0">
                <a:latin typeface="Symbol" charset="2"/>
                <a:cs typeface="Symbol" charset="2"/>
              </a:rPr>
              <a:t>g</a:t>
            </a:r>
            <a:r>
              <a:rPr lang="en-US" sz="1600" dirty="0" smtClean="0"/>
              <a:t> = 270 (for 250 </a:t>
            </a:r>
            <a:r>
              <a:rPr lang="en-US" sz="1600" dirty="0" err="1" smtClean="0"/>
              <a:t>GeV</a:t>
            </a:r>
            <a:r>
              <a:rPr lang="en-US" sz="1600" dirty="0" smtClean="0"/>
              <a:t> protons)</a:t>
            </a:r>
          </a:p>
          <a:p>
            <a:pPr marL="457200" lvl="1" indent="0">
              <a:buNone/>
            </a:pPr>
            <a:r>
              <a:rPr lang="en-US" sz="1600" dirty="0" smtClean="0"/>
              <a:t>10 </a:t>
            </a:r>
            <a:r>
              <a:rPr lang="en-US" sz="1600" dirty="0" err="1" smtClean="0">
                <a:latin typeface="Symbol" charset="2"/>
                <a:cs typeface="Symbol" charset="2"/>
              </a:rPr>
              <a:t>s</a:t>
            </a:r>
            <a:r>
              <a:rPr lang="en-US" sz="1600" baseline="-25000" dirty="0" err="1" smtClean="0"/>
              <a:t>x</a:t>
            </a:r>
            <a:r>
              <a:rPr lang="en-US" sz="1600" dirty="0" smtClean="0"/>
              <a:t> = 1.2 cm</a:t>
            </a:r>
          </a:p>
          <a:p>
            <a:pPr marL="457200" lvl="1" indent="0">
              <a:buNone/>
            </a:pPr>
            <a:r>
              <a:rPr lang="en-US" sz="1600" dirty="0"/>
              <a:t>10 </a:t>
            </a:r>
            <a:r>
              <a:rPr lang="en-US" sz="1600" dirty="0" err="1" smtClean="0">
                <a:latin typeface="Symbol" charset="2"/>
                <a:cs typeface="Symbol" charset="2"/>
              </a:rPr>
              <a:t>s</a:t>
            </a:r>
            <a:r>
              <a:rPr lang="en-US" sz="1600" baseline="-25000" dirty="0" err="1" smtClean="0"/>
              <a:t>y</a:t>
            </a:r>
            <a:r>
              <a:rPr lang="en-US" sz="1600" dirty="0" smtClean="0"/>
              <a:t> </a:t>
            </a:r>
            <a:r>
              <a:rPr lang="en-US" sz="1600" dirty="0"/>
              <a:t>= </a:t>
            </a:r>
            <a:r>
              <a:rPr lang="en-US" sz="1600" dirty="0" smtClean="0"/>
              <a:t>1.6 cm</a:t>
            </a:r>
            <a:endParaRPr lang="en-US" sz="16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5848851"/>
              </p:ext>
            </p:extLst>
          </p:nvPr>
        </p:nvGraphicFramePr>
        <p:xfrm>
          <a:off x="3707214" y="3893070"/>
          <a:ext cx="1101849" cy="5541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43" name="Equation" r:id="rId3" imgW="863600" imgH="482600" progId="Equation.3">
                  <p:embed/>
                </p:oleObj>
              </mc:Choice>
              <mc:Fallback>
                <p:oleObj name="Equation" r:id="rId3" imgW="863600" imgH="482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07214" y="3893070"/>
                        <a:ext cx="1101849" cy="5541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" name="Picture 39" descr="IR.designv2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933" y="461433"/>
            <a:ext cx="6019800" cy="3317277"/>
          </a:xfrm>
          <a:prstGeom prst="rect">
            <a:avLst/>
          </a:prstGeom>
        </p:spPr>
      </p:pic>
      <p:sp>
        <p:nvSpPr>
          <p:cNvPr id="41" name="Date Placeholder 4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42" name="Footer Placeholder 4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eRHIC R&amp;D Review April 2016</a:t>
            </a:r>
            <a:endParaRPr lang="en-US"/>
          </a:p>
        </p:txBody>
      </p:sp>
      <p:sp>
        <p:nvSpPr>
          <p:cNvPr id="43" name="Slide Number Placeholder 4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5" name="Picture 4" descr="Screen Shot 2014-11-04 at 10.47.13 P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0231" y="4038600"/>
            <a:ext cx="3675835" cy="2728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0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Geant</a:t>
            </a:r>
            <a:r>
              <a:rPr lang="en-US" dirty="0" smtClean="0"/>
              <a:t> Simulations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eRHIC R&amp;D Review April 2016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320800" y="396240"/>
            <a:ext cx="17262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rgbClr val="0000FF"/>
                </a:solidFill>
              </a:rPr>
              <a:t>Linac</a:t>
            </a:r>
            <a:r>
              <a:rPr lang="en-US" sz="2400" dirty="0" smtClean="0">
                <a:solidFill>
                  <a:srgbClr val="0000FF"/>
                </a:solidFill>
              </a:rPr>
              <a:t>-Ring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0963" y="731520"/>
            <a:ext cx="17794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V2.1</a:t>
            </a:r>
          </a:p>
          <a:p>
            <a:pPr algn="ctr"/>
            <a:r>
              <a:rPr lang="en-US" dirty="0" smtClean="0"/>
              <a:t>most complete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332989" y="751840"/>
            <a:ext cx="18434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V3.0</a:t>
            </a:r>
          </a:p>
          <a:p>
            <a:pPr algn="ctr"/>
            <a:r>
              <a:rPr lang="en-US" dirty="0" smtClean="0"/>
              <a:t>only p outgoing </a:t>
            </a:r>
            <a:endParaRPr lang="en-US" dirty="0"/>
          </a:p>
        </p:txBody>
      </p:sp>
      <p:pic>
        <p:nvPicPr>
          <p:cNvPr id="12" name="Picture 11" descr="linac_ring_v3.0_tilted_black_forwardOnly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4" t="23478" r="11027" b="6088"/>
          <a:stretch/>
        </p:blipFill>
        <p:spPr>
          <a:xfrm rot="17700000">
            <a:off x="831314" y="2705550"/>
            <a:ext cx="5283218" cy="3291803"/>
          </a:xfrm>
          <a:prstGeom prst="rect">
            <a:avLst/>
          </a:prstGeom>
        </p:spPr>
      </p:pic>
      <p:pic>
        <p:nvPicPr>
          <p:cNvPr id="11" name="Picture 10" descr="linac_ring_v2.1_vertical_black_wFFAG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4" r="5735"/>
          <a:stretch/>
        </p:blipFill>
        <p:spPr>
          <a:xfrm>
            <a:off x="80963" y="1430973"/>
            <a:ext cx="1824550" cy="542544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471920" y="497840"/>
            <a:ext cx="15879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</a:rPr>
              <a:t>Ring-Ring</a:t>
            </a:r>
            <a:endParaRPr lang="en-US" sz="2400" dirty="0">
              <a:solidFill>
                <a:srgbClr val="0000FF"/>
              </a:solidFill>
            </a:endParaRPr>
          </a:p>
        </p:txBody>
      </p:sp>
      <p:pic>
        <p:nvPicPr>
          <p:cNvPr id="14" name="Picture 13" descr="ring_ring_v0_vertical_black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47" r="12072"/>
          <a:stretch/>
        </p:blipFill>
        <p:spPr>
          <a:xfrm>
            <a:off x="6167121" y="1000443"/>
            <a:ext cx="2052319" cy="6139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23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09600"/>
          </a:xfrm>
        </p:spPr>
        <p:txBody>
          <a:bodyPr/>
          <a:lstStyle/>
          <a:p>
            <a:r>
              <a:rPr lang="en-US" dirty="0" smtClean="0"/>
              <a:t>Acceptance for forward going protons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eRHIC R&amp;D Review April 2016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608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eRHIC R&amp;D Review April 2016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735845" y="2950359"/>
            <a:ext cx="366914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FF"/>
                </a:solidFill>
              </a:rPr>
              <a:t>Luminosity Detector </a:t>
            </a:r>
          </a:p>
          <a:p>
            <a:pPr algn="ctr"/>
            <a:r>
              <a:rPr lang="en-US" sz="2800" dirty="0" smtClean="0">
                <a:solidFill>
                  <a:srgbClr val="0000FF"/>
                </a:solidFill>
              </a:rPr>
              <a:t>Low Q</a:t>
            </a:r>
            <a:r>
              <a:rPr lang="en-US" sz="2800" baseline="30000" dirty="0" smtClean="0">
                <a:solidFill>
                  <a:srgbClr val="0000FF"/>
                </a:solidFill>
              </a:rPr>
              <a:t>2</a:t>
            </a:r>
            <a:r>
              <a:rPr lang="en-US" sz="2800" dirty="0" smtClean="0">
                <a:solidFill>
                  <a:srgbClr val="0000FF"/>
                </a:solidFill>
              </a:rPr>
              <a:t> tagger</a:t>
            </a:r>
            <a:endParaRPr lang="en-US" sz="28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891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eRHIC R&amp;D Review April 2016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17490" y="0"/>
            <a:ext cx="9461490" cy="609600"/>
          </a:xfrm>
        </p:spPr>
        <p:txBody>
          <a:bodyPr/>
          <a:lstStyle/>
          <a:p>
            <a:r>
              <a:rPr lang="en-US" dirty="0" smtClean="0"/>
              <a:t>Luminosity Measurement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74133"/>
            <a:ext cx="9144000" cy="3683000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>
                <a:solidFill>
                  <a:srgbClr val="0000FF"/>
                </a:solidFill>
                <a:latin typeface="Comic Sans MS"/>
                <a:cs typeface="Comic Sans MS"/>
              </a:rPr>
              <a:t>Concept: </a:t>
            </a:r>
          </a:p>
          <a:p>
            <a:pPr marL="0" indent="0">
              <a:buNone/>
            </a:pPr>
            <a:r>
              <a:rPr lang="en-US" sz="1600" dirty="0" smtClean="0">
                <a:latin typeface="Comic Sans MS"/>
                <a:cs typeface="Comic Sans MS"/>
              </a:rPr>
              <a:t>Use </a:t>
            </a:r>
            <a:r>
              <a:rPr lang="en-US" sz="1600" dirty="0">
                <a:latin typeface="Comic Sans MS"/>
                <a:cs typeface="Comic Sans MS"/>
              </a:rPr>
              <a:t>Bremsstrahlung </a:t>
            </a:r>
            <a:r>
              <a:rPr lang="en-US" sz="1600" dirty="0" err="1">
                <a:solidFill>
                  <a:srgbClr val="FF00FF"/>
                </a:solidFill>
                <a:latin typeface="Comic Sans MS"/>
                <a:cs typeface="Comic Sans MS"/>
              </a:rPr>
              <a:t>ep</a:t>
            </a:r>
            <a:r>
              <a:rPr lang="en-US" sz="1600" dirty="0">
                <a:solidFill>
                  <a:srgbClr val="FF00FF"/>
                </a:solidFill>
                <a:latin typeface="Comic Sans MS"/>
                <a:cs typeface="Comic Sans MS"/>
              </a:rPr>
              <a:t> </a:t>
            </a:r>
            <a:r>
              <a:rPr lang="en-US" sz="1600" dirty="0">
                <a:solidFill>
                  <a:srgbClr val="FF00FF"/>
                </a:solidFill>
                <a:latin typeface="Comic Sans MS"/>
                <a:cs typeface="Comic Sans MS"/>
                <a:sym typeface="Wingdings"/>
              </a:rPr>
              <a:t> </a:t>
            </a:r>
            <a:r>
              <a:rPr lang="en-US" sz="1600" dirty="0" err="1">
                <a:solidFill>
                  <a:srgbClr val="FF00FF"/>
                </a:solidFill>
                <a:latin typeface="Comic Sans MS"/>
                <a:cs typeface="Comic Sans MS"/>
                <a:sym typeface="Wingdings"/>
              </a:rPr>
              <a:t>ep</a:t>
            </a:r>
            <a:r>
              <a:rPr lang="en-US" sz="1600" dirty="0" err="1">
                <a:solidFill>
                  <a:srgbClr val="FF00FF"/>
                </a:solidFill>
                <a:latin typeface="Symbol" charset="2"/>
                <a:cs typeface="Symbol" charset="2"/>
                <a:sym typeface="Wingdings"/>
              </a:rPr>
              <a:t>g</a:t>
            </a:r>
            <a:r>
              <a:rPr lang="en-US" sz="1600" dirty="0">
                <a:latin typeface="Comic Sans MS"/>
                <a:cs typeface="Comic Sans MS"/>
                <a:sym typeface="Wingdings"/>
              </a:rPr>
              <a:t> as reference cross section</a:t>
            </a:r>
          </a:p>
          <a:p>
            <a:pPr lvl="1"/>
            <a:r>
              <a:rPr lang="en-US" sz="1400" dirty="0">
                <a:latin typeface="Comic Sans MS"/>
                <a:cs typeface="Comic Sans MS"/>
              </a:rPr>
              <a:t>different methods: </a:t>
            </a:r>
          </a:p>
          <a:p>
            <a:pPr lvl="2"/>
            <a:r>
              <a:rPr lang="en-US" sz="1200" dirty="0">
                <a:latin typeface="Comic Sans MS"/>
                <a:cs typeface="Comic Sans MS"/>
              </a:rPr>
              <a:t>Bethe </a:t>
            </a:r>
            <a:r>
              <a:rPr lang="en-US" sz="1200" dirty="0" err="1">
                <a:latin typeface="Comic Sans MS"/>
                <a:cs typeface="Comic Sans MS"/>
              </a:rPr>
              <a:t>Heitler</a:t>
            </a:r>
            <a:r>
              <a:rPr lang="en-US" sz="1200" dirty="0">
                <a:latin typeface="Comic Sans MS"/>
                <a:cs typeface="Comic Sans MS"/>
              </a:rPr>
              <a:t>, QED Compton, Pair Production</a:t>
            </a:r>
          </a:p>
          <a:p>
            <a:pPr lvl="1"/>
            <a:r>
              <a:rPr lang="en-US" sz="1400" dirty="0">
                <a:latin typeface="Comic Sans MS"/>
                <a:cs typeface="Comic Sans MS"/>
              </a:rPr>
              <a:t>Hera: reached 1-2% systematic uncertainty</a:t>
            </a:r>
          </a:p>
          <a:p>
            <a:pPr marL="0" indent="0">
              <a:buNone/>
            </a:pPr>
            <a:r>
              <a:rPr lang="en-US" sz="1800" dirty="0" smtClean="0">
                <a:solidFill>
                  <a:srgbClr val="0000FF"/>
                </a:solidFill>
              </a:rPr>
              <a:t>Goals </a:t>
            </a:r>
            <a:r>
              <a:rPr lang="en-US" sz="1800" dirty="0">
                <a:solidFill>
                  <a:srgbClr val="0000FF"/>
                </a:solidFill>
              </a:rPr>
              <a:t>for Luminosity Measurement:</a:t>
            </a:r>
          </a:p>
          <a:p>
            <a:r>
              <a:rPr lang="en-US" sz="1600" dirty="0"/>
              <a:t>Integrated luminosity with precision </a:t>
            </a:r>
            <a:r>
              <a:rPr lang="en-US" sz="1600" dirty="0" err="1" smtClean="0"/>
              <a:t>δL</a:t>
            </a:r>
            <a:r>
              <a:rPr lang="en-US" sz="1600" dirty="0" smtClean="0"/>
              <a:t>/L&lt; </a:t>
            </a:r>
            <a:r>
              <a:rPr lang="en-US" sz="1600" dirty="0"/>
              <a:t>1%</a:t>
            </a:r>
          </a:p>
          <a:p>
            <a:r>
              <a:rPr lang="en-US" sz="1600" dirty="0"/>
              <a:t>Measurement of relative luminosity: </a:t>
            </a:r>
            <a:r>
              <a:rPr lang="en-US" sz="1600" dirty="0">
                <a:solidFill>
                  <a:srgbClr val="0000FF"/>
                </a:solidFill>
              </a:rPr>
              <a:t>physics-asymmetry/10</a:t>
            </a:r>
          </a:p>
          <a:p>
            <a:pPr marL="0" indent="0">
              <a:buNone/>
            </a:pPr>
            <a:r>
              <a:rPr lang="en-US" sz="1800" dirty="0" smtClean="0">
                <a:solidFill>
                  <a:srgbClr val="0000FF"/>
                </a:solidFill>
                <a:latin typeface="Comic Sans MS"/>
                <a:cs typeface="Comic Sans MS"/>
              </a:rPr>
              <a:t>EIC challenges:</a:t>
            </a:r>
          </a:p>
          <a:p>
            <a:pPr lvl="1"/>
            <a:r>
              <a:rPr lang="en-US" sz="1400" dirty="0" smtClean="0">
                <a:solidFill>
                  <a:srgbClr val="000000"/>
                </a:solidFill>
                <a:latin typeface="Comic Sans MS"/>
                <a:cs typeface="Comic Sans MS"/>
                <a:sym typeface="Wingdings"/>
              </a:rPr>
              <a:t>with 10</a:t>
            </a:r>
            <a:r>
              <a:rPr lang="en-US" sz="1400" baseline="30000" dirty="0" smtClean="0">
                <a:solidFill>
                  <a:srgbClr val="000000"/>
                </a:solidFill>
                <a:latin typeface="Comic Sans MS"/>
                <a:cs typeface="Comic Sans MS"/>
                <a:sym typeface="Wingdings"/>
              </a:rPr>
              <a:t>33 </a:t>
            </a:r>
            <a:r>
              <a:rPr lang="en-US" sz="1400" dirty="0" smtClean="0">
                <a:solidFill>
                  <a:srgbClr val="000000"/>
                </a:solidFill>
                <a:latin typeface="Comic Sans MS"/>
                <a:cs typeface="Comic Sans MS"/>
                <a:sym typeface="Wingdings"/>
              </a:rPr>
              <a:t>cm</a:t>
            </a:r>
            <a:r>
              <a:rPr lang="en-US" sz="1400" baseline="30000" dirty="0" smtClean="0">
                <a:solidFill>
                  <a:srgbClr val="000000"/>
                </a:solidFill>
                <a:latin typeface="Comic Sans MS"/>
                <a:cs typeface="Comic Sans MS"/>
                <a:sym typeface="Wingdings"/>
              </a:rPr>
              <a:t>-2</a:t>
            </a:r>
            <a:r>
              <a:rPr lang="en-US" sz="1400" dirty="0" smtClean="0">
                <a:solidFill>
                  <a:srgbClr val="000000"/>
                </a:solidFill>
                <a:latin typeface="Comic Sans MS"/>
                <a:cs typeface="Comic Sans MS"/>
                <a:sym typeface="Wingdings"/>
              </a:rPr>
              <a:t>s</a:t>
            </a:r>
            <a:r>
              <a:rPr lang="en-US" sz="1400" baseline="30000" dirty="0" smtClean="0">
                <a:solidFill>
                  <a:srgbClr val="000000"/>
                </a:solidFill>
                <a:latin typeface="Comic Sans MS"/>
                <a:cs typeface="Comic Sans MS"/>
                <a:sym typeface="Wingdings"/>
              </a:rPr>
              <a:t>-1 </a:t>
            </a:r>
            <a:r>
              <a:rPr lang="en-US" sz="1400" dirty="0" smtClean="0">
                <a:solidFill>
                  <a:srgbClr val="000000"/>
                </a:solidFill>
                <a:latin typeface="Comic Sans MS"/>
                <a:cs typeface="Comic Sans MS"/>
                <a:sym typeface="Wingdings"/>
              </a:rPr>
              <a:t>one gets on average</a:t>
            </a:r>
          </a:p>
          <a:p>
            <a:pPr marL="457200" lvl="1" indent="0">
              <a:buNone/>
            </a:pPr>
            <a:r>
              <a:rPr lang="en-US" sz="1400" dirty="0">
                <a:solidFill>
                  <a:srgbClr val="000000"/>
                </a:solidFill>
                <a:latin typeface="Comic Sans MS"/>
                <a:cs typeface="Comic Sans MS"/>
                <a:sym typeface="Wingdings"/>
              </a:rPr>
              <a:t> </a:t>
            </a:r>
            <a:r>
              <a:rPr lang="en-US" sz="1400" dirty="0" smtClean="0">
                <a:solidFill>
                  <a:srgbClr val="000000"/>
                </a:solidFill>
                <a:latin typeface="Comic Sans MS"/>
                <a:cs typeface="Comic Sans MS"/>
                <a:sym typeface="Wingdings"/>
              </a:rPr>
              <a:t>  23 </a:t>
            </a:r>
            <a:r>
              <a:rPr lang="en-US" sz="1400" dirty="0" err="1" smtClean="0">
                <a:solidFill>
                  <a:srgbClr val="000000"/>
                </a:solidFill>
                <a:latin typeface="Comic Sans MS"/>
                <a:cs typeface="Comic Sans MS"/>
                <a:sym typeface="Wingdings"/>
              </a:rPr>
              <a:t>bremsstrahlungs</a:t>
            </a:r>
            <a:r>
              <a:rPr lang="en-US" sz="1400" dirty="0" smtClean="0">
                <a:solidFill>
                  <a:srgbClr val="000000"/>
                </a:solidFill>
                <a:latin typeface="Comic Sans MS"/>
                <a:cs typeface="Comic Sans MS"/>
                <a:sym typeface="Wingdings"/>
              </a:rPr>
              <a:t> photons/bunch for proton beam </a:t>
            </a:r>
          </a:p>
          <a:p>
            <a:pPr marL="457200" lvl="1" indent="0">
              <a:buNone/>
            </a:pPr>
            <a:r>
              <a:rPr lang="en-US" sz="1400" dirty="0">
                <a:solidFill>
                  <a:srgbClr val="000000"/>
                </a:solidFill>
                <a:latin typeface="Comic Sans MS"/>
                <a:cs typeface="Comic Sans MS"/>
                <a:sym typeface="Wingdings"/>
              </a:rPr>
              <a:t> </a:t>
            </a:r>
            <a:r>
              <a:rPr lang="en-US" sz="1400" dirty="0" smtClean="0">
                <a:solidFill>
                  <a:srgbClr val="000000"/>
                </a:solidFill>
                <a:latin typeface="Comic Sans MS"/>
                <a:cs typeface="Comic Sans MS"/>
                <a:sym typeface="Wingdings"/>
              </a:rPr>
              <a:t>  </a:t>
            </a:r>
            <a:r>
              <a:rPr lang="en-US" sz="1400" dirty="0" smtClean="0">
                <a:solidFill>
                  <a:srgbClr val="0000FF"/>
                </a:solidFill>
                <a:latin typeface="Comic Sans MS"/>
                <a:cs typeface="Comic Sans MS"/>
                <a:sym typeface="Wingdings"/>
              </a:rPr>
              <a:t></a:t>
            </a:r>
            <a:r>
              <a:rPr lang="en-US" sz="1400" dirty="0" smtClean="0">
                <a:solidFill>
                  <a:srgbClr val="000000"/>
                </a:solidFill>
                <a:latin typeface="Comic Sans MS"/>
                <a:cs typeface="Comic Sans MS"/>
                <a:sym typeface="Wingdings"/>
              </a:rPr>
              <a:t> A-beam Z</a:t>
            </a:r>
            <a:r>
              <a:rPr lang="en-US" sz="1400" baseline="30000" dirty="0" smtClean="0">
                <a:solidFill>
                  <a:srgbClr val="000000"/>
                </a:solidFill>
                <a:latin typeface="Comic Sans MS"/>
                <a:cs typeface="Comic Sans MS"/>
                <a:sym typeface="Wingdings"/>
              </a:rPr>
              <a:t>2</a:t>
            </a:r>
            <a:r>
              <a:rPr lang="en-US" sz="1400" dirty="0" smtClean="0">
                <a:solidFill>
                  <a:srgbClr val="000000"/>
                </a:solidFill>
                <a:latin typeface="Comic Sans MS"/>
                <a:cs typeface="Comic Sans MS"/>
                <a:sym typeface="Wingdings"/>
              </a:rPr>
              <a:t>-dependence</a:t>
            </a:r>
          </a:p>
          <a:p>
            <a:pPr lvl="1"/>
            <a:r>
              <a:rPr lang="en-US" sz="1400" dirty="0" smtClean="0">
                <a:solidFill>
                  <a:srgbClr val="000000"/>
                </a:solidFill>
                <a:latin typeface="Comic Sans MS"/>
                <a:cs typeface="Comic Sans MS"/>
                <a:sym typeface="Wingdings"/>
              </a:rPr>
              <a:t>this will challenge single photon measurement under 0</a:t>
            </a:r>
            <a:r>
              <a:rPr lang="en-US" sz="1400" baseline="30000" dirty="0" smtClean="0">
                <a:solidFill>
                  <a:srgbClr val="000000"/>
                </a:solidFill>
                <a:latin typeface="Comic Sans MS"/>
                <a:cs typeface="Comic Sans MS"/>
                <a:sym typeface="Wingdings"/>
              </a:rPr>
              <a:t>o</a:t>
            </a:r>
          </a:p>
          <a:p>
            <a:pPr lvl="1">
              <a:buFont typeface="Wingdings" charset="0"/>
              <a:buChar char="à"/>
            </a:pPr>
            <a:endParaRPr lang="en-US" sz="1600" baseline="30000" dirty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marL="0" indent="0">
              <a:buNone/>
            </a:pPr>
            <a:endParaRPr lang="en-US" sz="1800" dirty="0" smtClean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E.C. Aschenauer</a:t>
            </a:r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17</a:t>
            </a:fld>
            <a:endParaRPr lang="en-US" altLang="ja-JP" dirty="0"/>
          </a:p>
        </p:txBody>
      </p:sp>
      <p:pic>
        <p:nvPicPr>
          <p:cNvPr id="7" name="Picture 6" descr="bubu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599" y="3823230"/>
            <a:ext cx="5337305" cy="2413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432728" y="4047065"/>
            <a:ext cx="3785486" cy="2431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00FF"/>
                </a:solidFill>
              </a:rPr>
              <a:t>zero degree </a:t>
            </a:r>
            <a:r>
              <a:rPr lang="en-US" sz="1600" dirty="0" smtClean="0">
                <a:solidFill>
                  <a:srgbClr val="0000FF"/>
                </a:solidFill>
              </a:rPr>
              <a:t>photon calorimeter</a:t>
            </a:r>
          </a:p>
          <a:p>
            <a:r>
              <a:rPr lang="en-US" sz="1200" dirty="0" smtClean="0"/>
              <a:t>high </a:t>
            </a:r>
            <a:r>
              <a:rPr lang="en-US" sz="1200" dirty="0"/>
              <a:t>rate 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Ø"/>
            </a:pPr>
            <a:r>
              <a:rPr lang="en-US" sz="1200" dirty="0" smtClean="0">
                <a:sym typeface="Wingdings"/>
              </a:rPr>
              <a:t>measured </a:t>
            </a:r>
            <a:r>
              <a:rPr lang="en-US" sz="1200" dirty="0">
                <a:sym typeface="Wingdings"/>
              </a:rPr>
              <a:t>energy proportional to # </a:t>
            </a:r>
            <a:r>
              <a:rPr lang="en-US" sz="1200" dirty="0" smtClean="0">
                <a:sym typeface="Wingdings"/>
              </a:rPr>
              <a:t>photons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Ø"/>
            </a:pPr>
            <a:r>
              <a:rPr lang="en-US" sz="1200" dirty="0" smtClean="0">
                <a:sym typeface="Wingdings"/>
              </a:rPr>
              <a:t>subject </a:t>
            </a:r>
            <a:r>
              <a:rPr lang="en-US" sz="1200" dirty="0">
                <a:sym typeface="Wingdings"/>
              </a:rPr>
              <a:t>to synchrotron radiation</a:t>
            </a:r>
          </a:p>
          <a:p>
            <a:r>
              <a:rPr lang="en-US" sz="1600" dirty="0">
                <a:sym typeface="Wingdings"/>
              </a:rPr>
              <a:t>additional pair </a:t>
            </a:r>
            <a:r>
              <a:rPr lang="en-US" sz="1600" dirty="0" smtClean="0">
                <a:sym typeface="Wingdings"/>
              </a:rPr>
              <a:t>spectrometer</a:t>
            </a:r>
          </a:p>
          <a:p>
            <a:pPr>
              <a:buClr>
                <a:srgbClr val="0000FF"/>
              </a:buClr>
            </a:pPr>
            <a:r>
              <a:rPr lang="en-US" sz="1200" dirty="0" smtClean="0">
                <a:sym typeface="Wingdings"/>
              </a:rPr>
              <a:t>low rate</a:t>
            </a:r>
          </a:p>
          <a:p>
            <a:pPr marL="171450" lvl="0" indent="-171450">
              <a:buClr>
                <a:srgbClr val="0000FF"/>
              </a:buClr>
              <a:buFont typeface="Wingdings" charset="2"/>
              <a:buChar char="Ø"/>
            </a:pPr>
            <a:r>
              <a:rPr lang="en-US" sz="1200" dirty="0">
                <a:effectLst/>
              </a:rPr>
              <a:t>The calorimeters are outside of the </a:t>
            </a:r>
            <a:endParaRPr lang="en-US" sz="1200" dirty="0" smtClean="0">
              <a:effectLst/>
            </a:endParaRPr>
          </a:p>
          <a:p>
            <a:pPr lvl="0">
              <a:buClr>
                <a:srgbClr val="0000FF"/>
              </a:buClr>
            </a:pPr>
            <a:r>
              <a:rPr lang="en-US" sz="1200" dirty="0">
                <a:effectLst/>
              </a:rPr>
              <a:t> </a:t>
            </a:r>
            <a:r>
              <a:rPr lang="en-US" sz="1200" dirty="0" smtClean="0">
                <a:effectLst/>
              </a:rPr>
              <a:t>  primary </a:t>
            </a:r>
            <a:r>
              <a:rPr lang="en-US" sz="1200" dirty="0">
                <a:effectLst/>
              </a:rPr>
              <a:t>synchrotron radiation fan</a:t>
            </a:r>
          </a:p>
          <a:p>
            <a:pPr marL="171450" lvl="0" indent="-171450">
              <a:buClr>
                <a:srgbClr val="0000FF"/>
              </a:buClr>
              <a:buFont typeface="Wingdings" charset="2"/>
              <a:buChar char="Ø"/>
            </a:pPr>
            <a:r>
              <a:rPr lang="en-US" sz="1200" dirty="0" smtClean="0">
                <a:effectLst/>
              </a:rPr>
              <a:t>The </a:t>
            </a:r>
            <a:r>
              <a:rPr lang="en-US" sz="1200" dirty="0">
                <a:effectLst/>
              </a:rPr>
              <a:t>spectrometer </a:t>
            </a:r>
            <a:r>
              <a:rPr lang="en-US" sz="1200" dirty="0" smtClean="0">
                <a:effectLst/>
              </a:rPr>
              <a:t>geometry</a:t>
            </a:r>
          </a:p>
          <a:p>
            <a:pPr lvl="0">
              <a:buClr>
                <a:srgbClr val="0000FF"/>
              </a:buClr>
            </a:pPr>
            <a:r>
              <a:rPr lang="en-US" sz="1200" dirty="0" smtClean="0">
                <a:effectLst/>
              </a:rPr>
              <a:t>   </a:t>
            </a:r>
            <a:r>
              <a:rPr lang="en-US" sz="1200" dirty="0" smtClean="0">
                <a:effectLst/>
                <a:sym typeface="Wingdings"/>
              </a:rPr>
              <a:t> </a:t>
            </a:r>
            <a:r>
              <a:rPr lang="en-US" sz="1200" dirty="0" smtClean="0">
                <a:effectLst/>
              </a:rPr>
              <a:t>low </a:t>
            </a:r>
            <a:r>
              <a:rPr lang="en-US" sz="1200" dirty="0">
                <a:effectLst/>
              </a:rPr>
              <a:t>energy cutoff in the photon </a:t>
            </a:r>
            <a:r>
              <a:rPr lang="en-US" sz="1200" dirty="0" smtClean="0">
                <a:effectLst/>
              </a:rPr>
              <a:t>spectrum</a:t>
            </a:r>
            <a:r>
              <a:rPr lang="en-US" sz="1200" dirty="0">
                <a:effectLst/>
              </a:rPr>
              <a:t>, </a:t>
            </a:r>
            <a:endParaRPr lang="en-US" sz="1200" dirty="0" smtClean="0">
              <a:effectLst/>
            </a:endParaRPr>
          </a:p>
          <a:p>
            <a:pPr lvl="0">
              <a:buClr>
                <a:srgbClr val="0000FF"/>
              </a:buClr>
            </a:pPr>
            <a:r>
              <a:rPr lang="en-US" sz="1200" dirty="0" smtClean="0">
                <a:effectLst/>
              </a:rPr>
              <a:t>   </a:t>
            </a:r>
            <a:r>
              <a:rPr lang="en-US" sz="1200" dirty="0" smtClean="0">
                <a:effectLst/>
                <a:sym typeface="Wingdings"/>
              </a:rPr>
              <a:t> </a:t>
            </a:r>
            <a:r>
              <a:rPr lang="en-US" sz="1200" dirty="0" smtClean="0">
                <a:effectLst/>
              </a:rPr>
              <a:t>depends on dipole </a:t>
            </a:r>
            <a:r>
              <a:rPr lang="en-US" sz="1200" dirty="0">
                <a:effectLst/>
              </a:rPr>
              <a:t>field and </a:t>
            </a:r>
            <a:r>
              <a:rPr lang="en-US" sz="1200" dirty="0" smtClean="0">
                <a:effectLst/>
              </a:rPr>
              <a:t>calorimeter </a:t>
            </a:r>
          </a:p>
          <a:p>
            <a:pPr lvl="0">
              <a:buClr>
                <a:srgbClr val="0000FF"/>
              </a:buClr>
            </a:pPr>
            <a:r>
              <a:rPr lang="en-US" sz="1200" dirty="0">
                <a:effectLst/>
              </a:rPr>
              <a:t> </a:t>
            </a:r>
            <a:r>
              <a:rPr lang="en-US" sz="1200" dirty="0" smtClean="0">
                <a:effectLst/>
              </a:rPr>
              <a:t>     transverse </a:t>
            </a:r>
            <a:r>
              <a:rPr lang="en-US" sz="1200" dirty="0">
                <a:effectLst/>
              </a:rPr>
              <a:t>location </a:t>
            </a:r>
            <a:endParaRPr lang="en-US" sz="1200" dirty="0" smtClean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61271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5060872"/>
              </p:ext>
            </p:extLst>
          </p:nvPr>
        </p:nvGraphicFramePr>
        <p:xfrm>
          <a:off x="3085561" y="804329"/>
          <a:ext cx="1763712" cy="608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247" name="Equation" r:id="rId4" imgW="1397000" imgH="482600" progId="Equation.DSMT4">
                  <p:embed/>
                </p:oleObj>
              </mc:Choice>
              <mc:Fallback>
                <p:oleObj name="Equation" r:id="rId4" imgW="1397000" imgH="482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85561" y="804329"/>
                        <a:ext cx="1763712" cy="608013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575733"/>
            <a:ext cx="9144000" cy="2917825"/>
          </a:xfrm>
        </p:spPr>
        <p:txBody>
          <a:bodyPr>
            <a:normAutofit/>
          </a:bodyPr>
          <a:lstStyle/>
          <a:p>
            <a:r>
              <a:rPr lang="en-US" sz="1600" dirty="0"/>
              <a:t>T</a:t>
            </a:r>
            <a:r>
              <a:rPr lang="en-US" sz="1600" dirty="0" smtClean="0"/>
              <a:t>he expected angular distribution of Bremsstrahlung photons</a:t>
            </a:r>
          </a:p>
          <a:p>
            <a:pPr lvl="1"/>
            <a:r>
              <a:rPr lang="en-US" sz="1400" dirty="0" smtClean="0"/>
              <a:t>Bethe-</a:t>
            </a:r>
            <a:r>
              <a:rPr lang="en-US" sz="1400" dirty="0" err="1" smtClean="0"/>
              <a:t>Heitler</a:t>
            </a:r>
            <a:r>
              <a:rPr lang="en-US" sz="1400" dirty="0" smtClean="0"/>
              <a:t> calculation</a:t>
            </a:r>
          </a:p>
          <a:p>
            <a:pPr lvl="1"/>
            <a:endParaRPr lang="en-US" sz="1400" dirty="0"/>
          </a:p>
          <a:p>
            <a:pPr lvl="1"/>
            <a:r>
              <a:rPr lang="en-US" sz="1400" dirty="0" smtClean="0"/>
              <a:t>typical angle emission less than 0.03 </a:t>
            </a:r>
            <a:r>
              <a:rPr lang="en-US" sz="1400" dirty="0" err="1" smtClean="0"/>
              <a:t>mrad</a:t>
            </a:r>
            <a:r>
              <a:rPr lang="en-US" sz="1400" dirty="0" smtClean="0"/>
              <a:t> </a:t>
            </a:r>
          </a:p>
          <a:p>
            <a:pPr marL="457200" lvl="1" indent="0">
              <a:buNone/>
            </a:pPr>
            <a:r>
              <a:rPr lang="en-US" sz="1400" dirty="0"/>
              <a:t> </a:t>
            </a:r>
            <a:r>
              <a:rPr lang="en-US" sz="1400" dirty="0" smtClean="0"/>
              <a:t>  </a:t>
            </a:r>
            <a:r>
              <a:rPr lang="en-US" sz="1400" dirty="0"/>
              <a:t>though there is a fairly long tail to the </a:t>
            </a:r>
            <a:r>
              <a:rPr lang="en-US" sz="1400" dirty="0" smtClean="0"/>
              <a:t>distribution</a:t>
            </a:r>
          </a:p>
          <a:p>
            <a:pPr lvl="1">
              <a:buFont typeface="Wingdings" charset="0"/>
              <a:buChar char="à"/>
            </a:pPr>
            <a:r>
              <a:rPr lang="en-US" sz="1400" dirty="0" smtClean="0">
                <a:sym typeface="Wingdings"/>
              </a:rPr>
              <a:t>what is the </a:t>
            </a:r>
            <a:r>
              <a:rPr lang="en-US" sz="1400" dirty="0"/>
              <a:t>beam divergence </a:t>
            </a:r>
            <a:r>
              <a:rPr lang="en-US" sz="1400" dirty="0" smtClean="0"/>
              <a:t>contribution</a:t>
            </a:r>
          </a:p>
          <a:p>
            <a:pPr marL="457200" lvl="1" indent="0">
              <a:buNone/>
            </a:pPr>
            <a:r>
              <a:rPr lang="en-US" sz="1400" dirty="0"/>
              <a:t> </a:t>
            </a:r>
            <a:r>
              <a:rPr lang="en-US" sz="1400" dirty="0" smtClean="0"/>
              <a:t>  0.1 </a:t>
            </a:r>
            <a:r>
              <a:rPr lang="en-US" sz="1400" dirty="0" err="1" smtClean="0"/>
              <a:t>mrad</a:t>
            </a:r>
            <a:r>
              <a:rPr lang="en-US" sz="1400" dirty="0" smtClean="0"/>
              <a:t> for 20 </a:t>
            </a:r>
            <a:r>
              <a:rPr lang="en-US" sz="1400" dirty="0" err="1" smtClean="0"/>
              <a:t>GeV</a:t>
            </a:r>
            <a:r>
              <a:rPr lang="en-US" sz="1400" dirty="0" smtClean="0"/>
              <a:t> x 250 </a:t>
            </a:r>
            <a:r>
              <a:rPr lang="en-US" sz="1400" dirty="0" err="1" smtClean="0"/>
              <a:t>GeV</a:t>
            </a:r>
            <a:endParaRPr lang="en-US" sz="1400" dirty="0"/>
          </a:p>
          <a:p>
            <a:pPr lvl="1"/>
            <a:endParaRPr lang="en-US" sz="1400" dirty="0" smtClean="0"/>
          </a:p>
          <a:p>
            <a:pPr lvl="1"/>
            <a:endParaRPr lang="en-US" sz="1400" dirty="0"/>
          </a:p>
          <a:p>
            <a:pPr lvl="1"/>
            <a:endParaRPr lang="en-US" sz="1400" dirty="0" smtClean="0"/>
          </a:p>
          <a:p>
            <a:pPr marL="457200" lvl="1" indent="0">
              <a:buNone/>
            </a:pPr>
            <a:endParaRPr lang="en-US" sz="1400" dirty="0" smtClean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17410" y="927704"/>
            <a:ext cx="2713790" cy="171250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Luminosity monitor study</a:t>
            </a:r>
            <a:endParaRPr lang="en-US" sz="24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0E704-E45E-C841-91A6-7ED0CC84EF94}" type="slidenum">
              <a:rPr lang="en-US" smtClean="0"/>
              <a:t>18</a:t>
            </a:fld>
            <a:endParaRPr lang="en-US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7332614"/>
              </p:ext>
            </p:extLst>
          </p:nvPr>
        </p:nvGraphicFramePr>
        <p:xfrm>
          <a:off x="789404" y="2500003"/>
          <a:ext cx="1053702" cy="6721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248" name="Equation" r:id="rId7" imgW="736600" imgH="469900" progId="Equation.3">
                  <p:embed/>
                </p:oleObj>
              </mc:Choice>
              <mc:Fallback>
                <p:oleObj name="Equation" r:id="rId7" imgW="736600" imgH="469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89404" y="2500003"/>
                        <a:ext cx="1053702" cy="6721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015064" y="2472249"/>
            <a:ext cx="23220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en-US" sz="1000" dirty="0" err="1" smtClean="0">
                <a:latin typeface="Symbol" charset="2"/>
                <a:cs typeface="Symbol" charset="2"/>
              </a:rPr>
              <a:t>s</a:t>
            </a:r>
            <a:r>
              <a:rPr lang="en-US" sz="1000" baseline="-25000" dirty="0" err="1" smtClean="0">
                <a:latin typeface="Symbol" charset="2"/>
                <a:cs typeface="Symbol" charset="2"/>
              </a:rPr>
              <a:t>q</a:t>
            </a:r>
            <a:r>
              <a:rPr lang="en-US" sz="1000" dirty="0" smtClean="0"/>
              <a:t> </a:t>
            </a:r>
            <a:r>
              <a:rPr lang="en-US" sz="1000" dirty="0"/>
              <a:t>= angular beam </a:t>
            </a:r>
            <a:r>
              <a:rPr lang="en-US" sz="1000" dirty="0" smtClean="0"/>
              <a:t>divergence</a:t>
            </a:r>
          </a:p>
          <a:p>
            <a:pPr marL="0" lvl="1"/>
            <a:r>
              <a:rPr lang="en-US" sz="1000" dirty="0" smtClean="0">
                <a:latin typeface="Symbol" charset="2"/>
                <a:cs typeface="Symbol" charset="2"/>
              </a:rPr>
              <a:t>e </a:t>
            </a:r>
            <a:r>
              <a:rPr lang="en-US" sz="1000" dirty="0" smtClean="0"/>
              <a:t>= (</a:t>
            </a:r>
            <a:r>
              <a:rPr lang="en-US" sz="1000" dirty="0"/>
              <a:t>normalized) </a:t>
            </a:r>
            <a:r>
              <a:rPr lang="en-US" sz="1000" dirty="0" err="1" smtClean="0"/>
              <a:t>emittance</a:t>
            </a:r>
            <a:endParaRPr lang="en-US" sz="1000" dirty="0" smtClean="0"/>
          </a:p>
          <a:p>
            <a:pPr marL="285750" lvl="1" indent="-285750">
              <a:buFont typeface="Symbol" charset="0"/>
              <a:buChar char="g"/>
            </a:pPr>
            <a:r>
              <a:rPr lang="en-US" sz="1000" dirty="0" smtClean="0"/>
              <a:t>= </a:t>
            </a:r>
            <a:r>
              <a:rPr lang="en-US" sz="1000" dirty="0" err="1"/>
              <a:t>lorentz</a:t>
            </a:r>
            <a:r>
              <a:rPr lang="en-US" sz="1000" dirty="0"/>
              <a:t> </a:t>
            </a:r>
            <a:r>
              <a:rPr lang="en-US" sz="1000" dirty="0" smtClean="0"/>
              <a:t>factor</a:t>
            </a:r>
          </a:p>
          <a:p>
            <a:pPr marL="0" lvl="1"/>
            <a:r>
              <a:rPr lang="en-US" sz="1000" dirty="0" smtClean="0">
                <a:latin typeface="Symbol" charset="2"/>
                <a:cs typeface="Symbol" charset="2"/>
              </a:rPr>
              <a:t>b</a:t>
            </a:r>
            <a:r>
              <a:rPr lang="en-US" sz="1000" dirty="0" smtClean="0"/>
              <a:t>* = </a:t>
            </a:r>
            <a:r>
              <a:rPr lang="en-US" sz="1000" dirty="0"/>
              <a:t>beam optics parameter at IP 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9225" y="3241146"/>
            <a:ext cx="3256464" cy="235383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49225" y="5638792"/>
            <a:ext cx="35245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Large contribution:</a:t>
            </a:r>
          </a:p>
          <a:p>
            <a:r>
              <a:rPr lang="en-US" sz="1400" dirty="0" smtClean="0"/>
              <a:t>critical to be considered in the design</a:t>
            </a:r>
            <a:endParaRPr lang="en-US" sz="1400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eRHIC R&amp;D Review April 2016</a:t>
            </a:r>
            <a:endParaRPr lang="en-US"/>
          </a:p>
        </p:txBody>
      </p:sp>
      <p:pic>
        <p:nvPicPr>
          <p:cNvPr id="19" name="Picture 18" descr="xysmear.PD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369" y="3088731"/>
            <a:ext cx="3225346" cy="221985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68337" y="2727869"/>
            <a:ext cx="359103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considering the added effect if the IP </a:t>
            </a:r>
            <a:endParaRPr lang="en-US" sz="1400" dirty="0" smtClean="0"/>
          </a:p>
          <a:p>
            <a:pPr algn="ctr"/>
            <a:r>
              <a:rPr lang="en-US" sz="1400" dirty="0" smtClean="0"/>
              <a:t>moves </a:t>
            </a:r>
            <a:r>
              <a:rPr lang="en-US" sz="1400" dirty="0"/>
              <a:t>a bit and is off center</a:t>
            </a:r>
          </a:p>
          <a:p>
            <a:pPr algn="ctr"/>
            <a:endParaRPr lang="en-US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4563532" y="5257562"/>
            <a:ext cx="45804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both curves include crossing angle </a:t>
            </a:r>
            <a:r>
              <a:rPr lang="en-US" sz="1200" dirty="0" smtClean="0"/>
              <a:t>and </a:t>
            </a:r>
            <a:r>
              <a:rPr lang="en-US" sz="1200" dirty="0"/>
              <a:t>angular </a:t>
            </a:r>
            <a:endParaRPr lang="en-US" sz="1200" dirty="0" smtClean="0"/>
          </a:p>
          <a:p>
            <a:r>
              <a:rPr lang="en-US" sz="1200" dirty="0" smtClean="0"/>
              <a:t>beam </a:t>
            </a:r>
            <a:r>
              <a:rPr lang="en-US" sz="1200" dirty="0"/>
              <a:t>divergence </a:t>
            </a:r>
            <a:r>
              <a:rPr lang="en-US" sz="1200" dirty="0" smtClean="0"/>
              <a:t>and </a:t>
            </a:r>
            <a:r>
              <a:rPr lang="en-US" sz="1200" dirty="0"/>
              <a:t>a flat z vertex spread </a:t>
            </a:r>
            <a:r>
              <a:rPr lang="en-US" sz="1200" dirty="0" smtClean="0"/>
              <a:t>of </a:t>
            </a:r>
            <a:r>
              <a:rPr lang="en-US" sz="1200" dirty="0"/>
              <a:t>+/- 2.5cm</a:t>
            </a:r>
          </a:p>
          <a:p>
            <a:r>
              <a:rPr lang="en-US" sz="1200" dirty="0" smtClean="0">
                <a:sym typeface="Wingdings"/>
              </a:rPr>
              <a:t> </a:t>
            </a:r>
            <a:r>
              <a:rPr lang="en-US" sz="1200" dirty="0" smtClean="0"/>
              <a:t>black </a:t>
            </a:r>
            <a:r>
              <a:rPr lang="en-US" sz="1200" dirty="0"/>
              <a:t>has all events at (0,0) (</a:t>
            </a:r>
            <a:r>
              <a:rPr lang="en-US" sz="1200" dirty="0" err="1"/>
              <a:t>x,y</a:t>
            </a:r>
            <a:r>
              <a:rPr lang="en-US" sz="1200" dirty="0"/>
              <a:t>) vertex</a:t>
            </a:r>
          </a:p>
          <a:p>
            <a:r>
              <a:rPr lang="en-US" sz="1200" dirty="0" smtClean="0">
                <a:solidFill>
                  <a:srgbClr val="FF0000"/>
                </a:solidFill>
                <a:sym typeface="Wingdings"/>
              </a:rPr>
              <a:t> </a:t>
            </a:r>
            <a:r>
              <a:rPr lang="en-US" sz="1200" dirty="0" smtClean="0">
                <a:solidFill>
                  <a:srgbClr val="FF0000"/>
                </a:solidFill>
              </a:rPr>
              <a:t>red</a:t>
            </a:r>
            <a:r>
              <a:rPr lang="en-US" sz="1200" dirty="0" smtClean="0"/>
              <a:t> </a:t>
            </a:r>
            <a:r>
              <a:rPr lang="en-US" sz="1200" dirty="0"/>
              <a:t>has events with (</a:t>
            </a:r>
            <a:r>
              <a:rPr lang="en-US" sz="1200" dirty="0" err="1"/>
              <a:t>x,y</a:t>
            </a:r>
            <a:r>
              <a:rPr lang="en-US" sz="1200" dirty="0"/>
              <a:t>) vertex distributed </a:t>
            </a:r>
            <a:endParaRPr lang="en-US" sz="1200" dirty="0" smtClean="0"/>
          </a:p>
          <a:p>
            <a:r>
              <a:rPr lang="en-US" sz="1200" dirty="0" smtClean="0"/>
              <a:t>   flat </a:t>
            </a:r>
            <a:r>
              <a:rPr lang="en-US" sz="1200" dirty="0"/>
              <a:t>with +/- 0.5 cm</a:t>
            </a:r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564270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3239559" y="284485"/>
            <a:ext cx="7503793" cy="2434168"/>
            <a:chOff x="166159" y="3857413"/>
            <a:chExt cx="7503793" cy="2434168"/>
          </a:xfrm>
        </p:grpSpPr>
        <p:pic>
          <p:nvPicPr>
            <p:cNvPr id="7" name="Picture 6" descr="EtaVsQ2.10.15.20GeV.lepton.eps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266" t="-7076" r="-67372" b="7076"/>
            <a:stretch/>
          </p:blipFill>
          <p:spPr>
            <a:xfrm>
              <a:off x="533399" y="3857413"/>
              <a:ext cx="7136553" cy="2273300"/>
            </a:xfrm>
            <a:prstGeom prst="rect">
              <a:avLst/>
            </a:prstGeom>
          </p:spPr>
        </p:pic>
        <p:pic>
          <p:nvPicPr>
            <p:cNvPr id="22" name="Picture 21" descr="EtaVsQ2.10.15.20GeV.lepton.eps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4" r="94005"/>
            <a:stretch/>
          </p:blipFill>
          <p:spPr>
            <a:xfrm>
              <a:off x="166159" y="4018281"/>
              <a:ext cx="401108" cy="22733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Low Q2-Tagger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eRHIC R&amp;D Review April 2016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0" y="2658115"/>
            <a:ext cx="860212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0"/>
              <a:buChar char="à"/>
            </a:pPr>
            <a:r>
              <a:rPr lang="en-US" sz="1400" dirty="0" smtClean="0">
                <a:latin typeface="Comic Sans MS"/>
                <a:cs typeface="Comic Sans MS"/>
                <a:sym typeface="Wingdings"/>
              </a:rPr>
              <a:t>main detector</a:t>
            </a:r>
            <a:r>
              <a:rPr lang="en-US" sz="1400" dirty="0">
                <a:latin typeface="Comic Sans MS"/>
                <a:cs typeface="Comic Sans MS"/>
                <a:sym typeface="Wingdings"/>
              </a:rPr>
              <a:t>:</a:t>
            </a:r>
            <a:r>
              <a:rPr lang="en-US" sz="1400" dirty="0" smtClean="0">
                <a:latin typeface="Comic Sans MS"/>
                <a:cs typeface="Comic Sans MS"/>
                <a:sym typeface="Wingdings"/>
              </a:rPr>
              <a:t> -4.5 &lt; </a:t>
            </a:r>
            <a:r>
              <a:rPr lang="en-US" sz="1400" dirty="0" smtClean="0">
                <a:latin typeface="Symbol" charset="2"/>
                <a:cs typeface="Symbol" charset="2"/>
                <a:sym typeface="Wingdings"/>
              </a:rPr>
              <a:t>h</a:t>
            </a:r>
            <a:r>
              <a:rPr lang="en-US" sz="1400" dirty="0" smtClean="0">
                <a:latin typeface="Comic Sans MS"/>
                <a:cs typeface="Comic Sans MS"/>
                <a:sym typeface="Wingdings"/>
              </a:rPr>
              <a:t> &lt; 4.5</a:t>
            </a:r>
          </a:p>
          <a:p>
            <a:pPr marL="285750" indent="-285750">
              <a:buFont typeface="Wingdings" charset="0"/>
              <a:buChar char="à"/>
            </a:pPr>
            <a:r>
              <a:rPr lang="en-US" sz="1400" dirty="0" smtClean="0">
                <a:latin typeface="Symbol" charset="2"/>
                <a:cs typeface="Symbol" charset="2"/>
                <a:sym typeface="Wingdings"/>
              </a:rPr>
              <a:t>h</a:t>
            </a:r>
            <a:r>
              <a:rPr lang="en-US" sz="1400" dirty="0" smtClean="0">
                <a:sym typeface="Wingdings"/>
              </a:rPr>
              <a:t> &lt;-4.5 : scattered lepton needs to be detected in dedicated low-Q</a:t>
            </a:r>
            <a:r>
              <a:rPr lang="en-US" sz="1400" baseline="30000" dirty="0" smtClean="0">
                <a:sym typeface="Wingdings"/>
              </a:rPr>
              <a:t>2</a:t>
            </a:r>
            <a:r>
              <a:rPr lang="en-US" sz="1400" dirty="0" smtClean="0">
                <a:sym typeface="Wingdings"/>
              </a:rPr>
              <a:t> tagger</a:t>
            </a:r>
          </a:p>
          <a:p>
            <a:pPr marL="285750" indent="-285750">
              <a:buFont typeface="Wingdings" charset="0"/>
              <a:buChar char="à"/>
            </a:pPr>
            <a:r>
              <a:rPr lang="en-US" sz="1400" dirty="0" smtClean="0">
                <a:sym typeface="Wingdings"/>
              </a:rPr>
              <a:t>kinematic coverage in Q</a:t>
            </a:r>
            <a:r>
              <a:rPr lang="en-US" sz="1400" baseline="30000" dirty="0" smtClean="0">
                <a:sym typeface="Wingdings"/>
              </a:rPr>
              <a:t>2</a:t>
            </a:r>
            <a:r>
              <a:rPr lang="en-US" sz="1400" dirty="0" smtClean="0">
                <a:sym typeface="Wingdings"/>
              </a:rPr>
              <a:t>-x-</a:t>
            </a:r>
            <a:r>
              <a:rPr lang="en-US" sz="1400" dirty="0" smtClean="0">
                <a:latin typeface="Symbol" charset="2"/>
                <a:cs typeface="Symbol" charset="2"/>
                <a:sym typeface="Wingdings"/>
              </a:rPr>
              <a:t>h  </a:t>
            </a:r>
            <a:r>
              <a:rPr lang="en-US" sz="1400" dirty="0" smtClean="0">
                <a:latin typeface="Comic Sans MS"/>
                <a:cs typeface="Comic Sans MS"/>
                <a:sym typeface="Wingdings"/>
              </a:rPr>
              <a:t>critical for physics</a:t>
            </a:r>
          </a:p>
          <a:p>
            <a:pPr marL="285750" indent="-285750">
              <a:buClr>
                <a:srgbClr val="0000FF"/>
              </a:buClr>
              <a:buFont typeface="Wingdings" charset="0"/>
              <a:buChar char="à"/>
            </a:pPr>
            <a:r>
              <a:rPr lang="en-US" sz="1400" dirty="0" smtClean="0">
                <a:latin typeface="Comic Sans MS"/>
                <a:cs typeface="Comic Sans MS"/>
                <a:sym typeface="Wingdings"/>
              </a:rPr>
              <a:t>low Q</a:t>
            </a:r>
            <a:r>
              <a:rPr lang="en-US" sz="1400" baseline="30000" dirty="0" smtClean="0">
                <a:latin typeface="Comic Sans MS"/>
                <a:cs typeface="Comic Sans MS"/>
                <a:sym typeface="Wingdings"/>
              </a:rPr>
              <a:t>2</a:t>
            </a:r>
            <a:r>
              <a:rPr lang="en-US" sz="1400" dirty="0" smtClean="0">
                <a:latin typeface="Comic Sans MS"/>
                <a:cs typeface="Comic Sans MS"/>
                <a:sym typeface="Wingdings"/>
              </a:rPr>
              <a:t> physics: </a:t>
            </a:r>
          </a:p>
          <a:p>
            <a:pPr marL="742950" lvl="1" indent="-285750">
              <a:buClr>
                <a:srgbClr val="0000FF"/>
              </a:buClr>
              <a:buFont typeface="Wingdings" charset="0"/>
              <a:buChar char="à"/>
            </a:pPr>
            <a:r>
              <a:rPr lang="en-US" sz="1400" dirty="0" smtClean="0">
                <a:latin typeface="Comic Sans MS"/>
                <a:cs typeface="Comic Sans MS"/>
                <a:sym typeface="Wingdings"/>
              </a:rPr>
              <a:t>(un)</a:t>
            </a:r>
            <a:r>
              <a:rPr lang="en-US" sz="1400" dirty="0" err="1" smtClean="0">
                <a:latin typeface="Comic Sans MS"/>
                <a:cs typeface="Comic Sans MS"/>
                <a:sym typeface="Wingdings"/>
              </a:rPr>
              <a:t>polarised</a:t>
            </a:r>
            <a:r>
              <a:rPr lang="en-US" sz="1400" dirty="0" smtClean="0">
                <a:latin typeface="Comic Sans MS"/>
                <a:cs typeface="Comic Sans MS"/>
                <a:sym typeface="Wingdings"/>
              </a:rPr>
              <a:t> photon structure</a:t>
            </a:r>
          </a:p>
          <a:p>
            <a:pPr marL="742950" lvl="1" indent="-285750">
              <a:buClr>
                <a:srgbClr val="0000FF"/>
              </a:buClr>
              <a:buFont typeface="Wingdings" charset="0"/>
              <a:buChar char="à"/>
            </a:pPr>
            <a:r>
              <a:rPr lang="en-US" sz="1400" dirty="0" smtClean="0">
                <a:latin typeface="Comic Sans MS"/>
                <a:cs typeface="Comic Sans MS"/>
                <a:sym typeface="Wingdings"/>
              </a:rPr>
              <a:t>constrain internal </a:t>
            </a:r>
            <a:r>
              <a:rPr lang="en-US" sz="1400" dirty="0" err="1" smtClean="0">
                <a:latin typeface="Comic Sans MS"/>
                <a:cs typeface="Comic Sans MS"/>
                <a:sym typeface="Wingdings"/>
              </a:rPr>
              <a:t>radiative</a:t>
            </a:r>
            <a:r>
              <a:rPr lang="en-US" sz="1400" dirty="0" smtClean="0">
                <a:latin typeface="Comic Sans MS"/>
                <a:cs typeface="Comic Sans MS"/>
                <a:sym typeface="Wingdings"/>
              </a:rPr>
              <a:t> corrections</a:t>
            </a:r>
          </a:p>
          <a:p>
            <a:pPr marL="742950" lvl="1" indent="-285750">
              <a:buClr>
                <a:srgbClr val="0000FF"/>
              </a:buClr>
              <a:buFont typeface="Wingdings" charset="0"/>
              <a:buChar char="à"/>
            </a:pPr>
            <a:r>
              <a:rPr lang="en-US" sz="1400" dirty="0" smtClean="0">
                <a:latin typeface="Comic Sans MS"/>
                <a:cs typeface="Comic Sans MS"/>
                <a:sym typeface="Wingdings"/>
              </a:rPr>
              <a:t>……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93119" y="1545384"/>
            <a:ext cx="162209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scattered </a:t>
            </a:r>
            <a:r>
              <a:rPr lang="en-US" sz="1400" dirty="0"/>
              <a:t>lepton </a:t>
            </a:r>
            <a:endParaRPr lang="en-US" sz="1400" dirty="0" smtClean="0"/>
          </a:p>
          <a:p>
            <a:pPr algn="ctr"/>
            <a:r>
              <a:rPr lang="en-US" sz="1400" dirty="0" smtClean="0"/>
              <a:t>more and more</a:t>
            </a:r>
          </a:p>
          <a:p>
            <a:pPr algn="ctr"/>
            <a:r>
              <a:rPr lang="en-US" sz="1400" dirty="0" smtClean="0"/>
              <a:t>at </a:t>
            </a:r>
            <a:r>
              <a:rPr lang="en-US" sz="1400" dirty="0" smtClean="0">
                <a:solidFill>
                  <a:srgbClr val="FF00FF"/>
                </a:solidFill>
              </a:rPr>
              <a:t>–</a:t>
            </a:r>
            <a:r>
              <a:rPr lang="en-US" sz="1400" dirty="0" smtClean="0">
                <a:solidFill>
                  <a:srgbClr val="FF00FF"/>
                </a:solidFill>
                <a:latin typeface="Symbol" charset="2"/>
                <a:cs typeface="Symbol" charset="2"/>
              </a:rPr>
              <a:t>h</a:t>
            </a:r>
            <a:r>
              <a:rPr lang="en-US" sz="1400" dirty="0" smtClean="0"/>
              <a:t> </a:t>
            </a:r>
            <a:endParaRPr lang="en-US" sz="1400" dirty="0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6564792" y="223246"/>
            <a:ext cx="845264" cy="1854476"/>
            <a:chOff x="5564943" y="819097"/>
            <a:chExt cx="876300" cy="2874824"/>
          </a:xfrm>
        </p:grpSpPr>
        <p:sp>
          <p:nvSpPr>
            <p:cNvPr id="12" name="AutoShape 19"/>
            <p:cNvSpPr>
              <a:spLocks/>
            </p:cNvSpPr>
            <p:nvPr/>
          </p:nvSpPr>
          <p:spPr bwMode="auto">
            <a:xfrm rot="16200000">
              <a:off x="4565681" y="1818359"/>
              <a:ext cx="2874824" cy="876300"/>
            </a:xfrm>
            <a:prstGeom prst="rightArrow">
              <a:avLst>
                <a:gd name="adj1" fmla="val 32000"/>
                <a:gd name="adj2" fmla="val 63778"/>
              </a:avLst>
            </a:prstGeom>
            <a:gradFill flip="none" rotWithShape="1">
              <a:gsLst>
                <a:gs pos="0">
                  <a:srgbClr val="00FF00"/>
                </a:gs>
                <a:gs pos="100000">
                  <a:srgbClr val="FF0000"/>
                </a:gs>
              </a:gsLst>
              <a:path path="circle">
                <a:fillToRect t="100000" r="100000"/>
              </a:path>
              <a:tileRect l="-100000" b="-100000"/>
            </a:gra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>
                <a:latin typeface="Comic Sans MS"/>
                <a:cs typeface="Comic Sans MS"/>
              </a:endParaRPr>
            </a:p>
          </p:txBody>
        </p:sp>
        <p:sp>
          <p:nvSpPr>
            <p:cNvPr id="13" name="Rectangle 20"/>
            <p:cNvSpPr>
              <a:spLocks/>
            </p:cNvSpPr>
            <p:nvPr/>
          </p:nvSpPr>
          <p:spPr bwMode="auto">
            <a:xfrm rot="16200000">
              <a:off x="4721421" y="2163777"/>
              <a:ext cx="2566883" cy="248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l"/>
              <a:r>
                <a:rPr lang="en-US" sz="1300" dirty="0" smtClean="0">
                  <a:solidFill>
                    <a:schemeClr val="bg1"/>
                  </a:solidFill>
                  <a:latin typeface="Corbel Bold" charset="0"/>
                  <a:ea typeface="ＭＳ Ｐゴシック" charset="0"/>
                  <a:cs typeface="Corbel Bold" charset="0"/>
                  <a:sym typeface="Corbel Bold" charset="0"/>
                </a:rPr>
                <a:t>lepton beam energy</a:t>
              </a:r>
              <a:endParaRPr lang="en-US" sz="1300" dirty="0">
                <a:solidFill>
                  <a:schemeClr val="bg1"/>
                </a:solidFill>
                <a:latin typeface="Corbel Bold" charset="0"/>
                <a:ea typeface="ＭＳ Ｐゴシック" charset="0"/>
                <a:cs typeface="Corbel Bold" charset="0"/>
                <a:sym typeface="Corbel Bold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27337" y="433499"/>
            <a:ext cx="2973977" cy="2273301"/>
            <a:chOff x="5029563" y="3921760"/>
            <a:chExt cx="2973977" cy="2273301"/>
          </a:xfrm>
        </p:grpSpPr>
        <p:pic>
          <p:nvPicPr>
            <p:cNvPr id="8" name="Picture 7" descr="ThetaVsQ2.10.15.20GeV.lepton.eps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219"/>
            <a:stretch/>
          </p:blipFill>
          <p:spPr>
            <a:xfrm>
              <a:off x="5715000" y="3921760"/>
              <a:ext cx="2288540" cy="2273300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 rot="16200000">
              <a:off x="4658360" y="4765040"/>
              <a:ext cx="101940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theta (rad)</a:t>
              </a:r>
              <a:endParaRPr lang="en-US" sz="1200" dirty="0"/>
            </a:p>
          </p:txBody>
        </p:sp>
        <p:pic>
          <p:nvPicPr>
            <p:cNvPr id="23" name="Picture 22" descr="ThetaVsQ2.10.15.20GeV.lepton.eps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3980"/>
            <a:stretch/>
          </p:blipFill>
          <p:spPr>
            <a:xfrm>
              <a:off x="5340774" y="3921761"/>
              <a:ext cx="433493" cy="2273300"/>
            </a:xfrm>
            <a:prstGeom prst="rect">
              <a:avLst/>
            </a:prstGeom>
          </p:spPr>
        </p:pic>
      </p:grpSp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1241" y="3524993"/>
            <a:ext cx="5013026" cy="3240744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4849645" y="4565787"/>
            <a:ext cx="17073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/>
              <a:t>pythia</a:t>
            </a:r>
            <a:r>
              <a:rPr lang="en-US" sz="1600" dirty="0" smtClean="0"/>
              <a:t> events</a:t>
            </a:r>
          </a:p>
          <a:p>
            <a:r>
              <a:rPr lang="en-US" sz="1600" dirty="0" smtClean="0"/>
              <a:t>with electron reconstructed in the </a:t>
            </a:r>
            <a:r>
              <a:rPr lang="en-US" sz="1600" dirty="0" smtClean="0"/>
              <a:t>tagger</a:t>
            </a:r>
          </a:p>
          <a:p>
            <a:r>
              <a:rPr lang="en-US" sz="1600" dirty="0" smtClean="0"/>
              <a:t>for IR v2.1</a:t>
            </a:r>
            <a:endParaRPr lang="en-US" sz="1600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81589" y="4446794"/>
            <a:ext cx="4503563" cy="231923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3680" y="4409440"/>
            <a:ext cx="38144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Calorimeter with tracking planes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0326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Requirements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eRHIC R&amp;D Review April 2016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6" name="Picture 5" descr="PPP_PRD_132_3D_people-Puzz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0" y="740770"/>
            <a:ext cx="7315200" cy="54864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3057" y="2378293"/>
            <a:ext cx="9225602" cy="2985433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  <a:gs pos="50000">
                <a:schemeClr val="bg1"/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</p:spPr>
        <p:txBody>
          <a:bodyPr wrap="none" rtlCol="0">
            <a:spAutoFit/>
          </a:bodyPr>
          <a:lstStyle/>
          <a:p>
            <a:pPr>
              <a:buClr>
                <a:srgbClr val="0000FF"/>
              </a:buClr>
            </a:pPr>
            <a:r>
              <a:rPr lang="en-US" sz="2400" u="sng" dirty="0" smtClean="0">
                <a:solidFill>
                  <a:srgbClr val="0000FF"/>
                </a:solidFill>
              </a:rPr>
              <a:t>Requirements from Physics:</a:t>
            </a:r>
          </a:p>
          <a:p>
            <a:pPr>
              <a:buClr>
                <a:srgbClr val="0000FF"/>
              </a:buClr>
            </a:pPr>
            <a:endParaRPr lang="en-US" sz="2400" u="sng" dirty="0" smtClean="0">
              <a:solidFill>
                <a:srgbClr val="0000FF"/>
              </a:solidFill>
            </a:endParaRP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2000" dirty="0" smtClean="0"/>
              <a:t>High Luminosity ~ 10</a:t>
            </a:r>
            <a:r>
              <a:rPr lang="en-US" sz="2000" baseline="30000" dirty="0" smtClean="0"/>
              <a:t>33 </a:t>
            </a:r>
            <a:r>
              <a:rPr lang="en-US" sz="2000" dirty="0" smtClean="0"/>
              <a:t>cm</a:t>
            </a:r>
            <a:r>
              <a:rPr lang="en-US" sz="2000" baseline="30000" dirty="0" smtClean="0"/>
              <a:t>-2</a:t>
            </a:r>
            <a:r>
              <a:rPr lang="en-US" sz="2000" dirty="0" smtClean="0"/>
              <a:t>s</a:t>
            </a:r>
            <a:r>
              <a:rPr lang="en-US" sz="2000" baseline="30000" dirty="0" smtClean="0"/>
              <a:t>-1 </a:t>
            </a:r>
            <a:r>
              <a:rPr lang="en-US" sz="2000" dirty="0" smtClean="0"/>
              <a:t>and higher </a:t>
            </a:r>
            <a:r>
              <a:rPr lang="en-US" sz="2000" dirty="0">
                <a:solidFill>
                  <a:srgbClr val="0000FF"/>
                </a:solidFill>
                <a:sym typeface="Wingdings"/>
              </a:rPr>
              <a:t></a:t>
            </a:r>
            <a:r>
              <a:rPr lang="en-US" sz="2000" dirty="0">
                <a:sym typeface="Wingdings"/>
              </a:rPr>
              <a:t> </a:t>
            </a:r>
            <a:r>
              <a:rPr lang="en-US" sz="2000" dirty="0" smtClean="0">
                <a:solidFill>
                  <a:srgbClr val="0000FF"/>
                </a:solidFill>
                <a:sym typeface="Wingdings"/>
              </a:rPr>
              <a:t>nucleon/nuclei imaging</a:t>
            </a:r>
            <a:endParaRPr lang="en-US" sz="2000" dirty="0" smtClean="0">
              <a:solidFill>
                <a:srgbClr val="0000FF"/>
              </a:solidFill>
            </a:endParaRP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2000" dirty="0" smtClean="0"/>
              <a:t>Flexible center of mass energy </a:t>
            </a:r>
            <a:r>
              <a:rPr lang="en-US" sz="2000" dirty="0">
                <a:solidFill>
                  <a:srgbClr val="0000FF"/>
                </a:solidFill>
                <a:sym typeface="Wingdings"/>
              </a:rPr>
              <a:t></a:t>
            </a:r>
            <a:r>
              <a:rPr lang="en-US" sz="2000" dirty="0">
                <a:sym typeface="Wingdings"/>
              </a:rPr>
              <a:t> </a:t>
            </a:r>
            <a:r>
              <a:rPr lang="en-US" sz="2000" dirty="0" smtClean="0">
                <a:solidFill>
                  <a:srgbClr val="0000FF"/>
                </a:solidFill>
              </a:rPr>
              <a:t>wide kinematic reach 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2000" dirty="0" smtClean="0"/>
              <a:t>Electrons and protons/light nuclei highly polarized </a:t>
            </a:r>
            <a:r>
              <a:rPr lang="en-US" sz="2000" dirty="0">
                <a:solidFill>
                  <a:srgbClr val="0000FF"/>
                </a:solidFill>
                <a:sym typeface="Wingdings"/>
              </a:rPr>
              <a:t></a:t>
            </a:r>
            <a:r>
              <a:rPr lang="en-US" sz="2000" dirty="0">
                <a:sym typeface="Wingdings"/>
              </a:rPr>
              <a:t> </a:t>
            </a:r>
            <a:r>
              <a:rPr lang="en-US" sz="2000" dirty="0">
                <a:solidFill>
                  <a:srgbClr val="0000FF"/>
                </a:solidFill>
                <a:sym typeface="Wingdings"/>
              </a:rPr>
              <a:t>study spin</a:t>
            </a:r>
            <a:endParaRPr lang="en-US" sz="2000" dirty="0" smtClean="0"/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2000" dirty="0" smtClean="0"/>
              <a:t>Wide range of nuclear beams (D to U) </a:t>
            </a:r>
            <a:r>
              <a:rPr lang="en-US" sz="2000" dirty="0">
                <a:solidFill>
                  <a:srgbClr val="0000FF"/>
                </a:solidFill>
                <a:sym typeface="Wingdings"/>
              </a:rPr>
              <a:t> high gluon densities</a:t>
            </a:r>
            <a:endParaRPr lang="en-US" sz="2000" dirty="0" smtClean="0"/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2000" dirty="0" smtClean="0"/>
              <a:t>room for a wide acceptance detector with good PID (e/h and </a:t>
            </a:r>
            <a:r>
              <a:rPr lang="en-US" sz="2000" dirty="0" smtClean="0">
                <a:latin typeface="Symbol" charset="2"/>
                <a:cs typeface="Symbol" charset="2"/>
              </a:rPr>
              <a:t>p</a:t>
            </a:r>
            <a:r>
              <a:rPr lang="en-US" sz="2000" dirty="0" smtClean="0"/>
              <a:t>, K, p)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2000" dirty="0" smtClean="0"/>
              <a:t>wide acceptance for protons from elastic reactions and</a:t>
            </a:r>
          </a:p>
          <a:p>
            <a:pPr>
              <a:buClr>
                <a:srgbClr val="0000FF"/>
              </a:buClr>
            </a:pPr>
            <a:r>
              <a:rPr lang="en-US" sz="2000" dirty="0"/>
              <a:t> </a:t>
            </a:r>
            <a:r>
              <a:rPr lang="en-US" sz="2000" dirty="0" smtClean="0"/>
              <a:t>  neutrons from nuclear breakup</a:t>
            </a:r>
          </a:p>
        </p:txBody>
      </p:sp>
    </p:spTree>
    <p:extLst>
      <p:ext uri="{BB962C8B-B14F-4D97-AF65-F5344CB8AC3E}">
        <p14:creationId xmlns:p14="http://schemas.microsoft.com/office/powerpoint/2010/main" val="1125673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eRHIC R&amp;D Review April 2016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692275" y="2950359"/>
            <a:ext cx="375628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FF"/>
                </a:solidFill>
              </a:rPr>
              <a:t>Hadron and Electron</a:t>
            </a:r>
          </a:p>
          <a:p>
            <a:pPr algn="ctr"/>
            <a:r>
              <a:rPr lang="en-US" sz="2800" dirty="0" err="1" smtClean="0">
                <a:solidFill>
                  <a:srgbClr val="0000FF"/>
                </a:solidFill>
              </a:rPr>
              <a:t>Polarimeters</a:t>
            </a:r>
            <a:endParaRPr lang="en-US" sz="28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891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 smtClean="0"/>
              <a:t>EIC </a:t>
            </a:r>
            <a:r>
              <a:rPr lang="en-US" dirty="0" smtClean="0"/>
              <a:t>Hadron </a:t>
            </a:r>
            <a:r>
              <a:rPr lang="en-US" dirty="0" err="1" smtClean="0"/>
              <a:t>Polarimetry</a:t>
            </a:r>
            <a:endParaRPr lang="en-US" dirty="0"/>
          </a:p>
        </p:txBody>
      </p:sp>
      <p:sp>
        <p:nvSpPr>
          <p:cNvPr id="17411" name="TextBox 3"/>
          <p:cNvSpPr txBox="1">
            <a:spLocks noChangeArrowheads="1"/>
          </p:cNvSpPr>
          <p:nvPr/>
        </p:nvSpPr>
        <p:spPr bwMode="auto">
          <a:xfrm>
            <a:off x="0" y="777240"/>
            <a:ext cx="9144000" cy="456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Aft>
                <a:spcPts val="300"/>
              </a:spcAft>
            </a:pPr>
            <a:r>
              <a:rPr lang="en-US" sz="2000" b="1" dirty="0">
                <a:solidFill>
                  <a:srgbClr val="0000FF"/>
                </a:solidFill>
                <a:latin typeface="Comic Sans MS"/>
                <a:ea typeface="Arial" charset="0"/>
                <a:cs typeface="Comic Sans MS"/>
              </a:rPr>
              <a:t>Polarized hydrogen Jet </a:t>
            </a:r>
            <a:r>
              <a:rPr lang="en-US" sz="2000" b="1" dirty="0" err="1">
                <a:solidFill>
                  <a:srgbClr val="0000FF"/>
                </a:solidFill>
                <a:latin typeface="Comic Sans MS"/>
                <a:ea typeface="Arial" charset="0"/>
                <a:cs typeface="Comic Sans MS"/>
              </a:rPr>
              <a:t>Polarimeter</a:t>
            </a:r>
            <a:r>
              <a:rPr lang="en-US" sz="2000" b="1" dirty="0">
                <a:solidFill>
                  <a:srgbClr val="0000FF"/>
                </a:solidFill>
                <a:latin typeface="Comic Sans MS"/>
                <a:ea typeface="Arial" charset="0"/>
                <a:cs typeface="Comic Sans MS"/>
              </a:rPr>
              <a:t> (</a:t>
            </a:r>
            <a:r>
              <a:rPr lang="en-US" sz="2000" b="1" dirty="0" err="1">
                <a:solidFill>
                  <a:srgbClr val="0000FF"/>
                </a:solidFill>
                <a:latin typeface="Comic Sans MS"/>
                <a:ea typeface="Arial" charset="0"/>
                <a:cs typeface="Comic Sans MS"/>
              </a:rPr>
              <a:t>HJet</a:t>
            </a:r>
            <a:r>
              <a:rPr lang="en-US" sz="2000" b="1" dirty="0">
                <a:solidFill>
                  <a:srgbClr val="0000FF"/>
                </a:solidFill>
                <a:latin typeface="Comic Sans MS"/>
                <a:ea typeface="Arial" charset="0"/>
                <a:cs typeface="Comic Sans MS"/>
              </a:rPr>
              <a:t>)</a:t>
            </a:r>
          </a:p>
          <a:p>
            <a:pPr lvl="1">
              <a:spcAft>
                <a:spcPts val="300"/>
              </a:spcAft>
            </a:pPr>
            <a:r>
              <a:rPr lang="en-US" sz="1800" b="1" dirty="0">
                <a:latin typeface="Comic Sans MS"/>
                <a:ea typeface="Arial" charset="0"/>
                <a:cs typeface="Comic Sans MS"/>
              </a:rPr>
              <a:t>Source of </a:t>
            </a:r>
            <a:r>
              <a:rPr lang="en-US" sz="1800" b="1" dirty="0">
                <a:solidFill>
                  <a:srgbClr val="FF29FE"/>
                </a:solidFill>
                <a:latin typeface="Comic Sans MS"/>
                <a:ea typeface="Arial" charset="0"/>
                <a:cs typeface="Comic Sans MS"/>
              </a:rPr>
              <a:t>absolute</a:t>
            </a:r>
            <a:r>
              <a:rPr lang="en-US" sz="1800" b="1" dirty="0">
                <a:latin typeface="Comic Sans MS"/>
                <a:ea typeface="Arial" charset="0"/>
                <a:cs typeface="Comic Sans MS"/>
              </a:rPr>
              <a:t> polarization (normalization </a:t>
            </a:r>
            <a:r>
              <a:rPr lang="en-US" sz="1800" b="1" dirty="0" smtClean="0">
                <a:latin typeface="Comic Sans MS"/>
                <a:ea typeface="Arial" charset="0"/>
                <a:cs typeface="Comic Sans MS"/>
              </a:rPr>
              <a:t>for </a:t>
            </a:r>
            <a:r>
              <a:rPr lang="en-US" sz="1800" b="1" dirty="0">
                <a:latin typeface="Comic Sans MS"/>
                <a:ea typeface="Arial" charset="0"/>
                <a:cs typeface="Comic Sans MS"/>
              </a:rPr>
              <a:t>other </a:t>
            </a:r>
            <a:r>
              <a:rPr lang="en-US" sz="1800" b="1" dirty="0" err="1">
                <a:latin typeface="Comic Sans MS"/>
                <a:ea typeface="Arial" charset="0"/>
                <a:cs typeface="Comic Sans MS"/>
              </a:rPr>
              <a:t>polarimeters</a:t>
            </a:r>
            <a:r>
              <a:rPr lang="en-US" sz="1800" b="1" dirty="0">
                <a:latin typeface="Comic Sans MS"/>
                <a:ea typeface="Arial" charset="0"/>
                <a:cs typeface="Comic Sans MS"/>
              </a:rPr>
              <a:t>)</a:t>
            </a:r>
          </a:p>
          <a:p>
            <a:pPr lvl="1">
              <a:spcAft>
                <a:spcPts val="300"/>
              </a:spcAft>
            </a:pPr>
            <a:r>
              <a:rPr lang="en-US" sz="1800" b="1" dirty="0">
                <a:latin typeface="Comic Sans MS"/>
                <a:ea typeface="Arial" charset="0"/>
                <a:cs typeface="Comic Sans MS"/>
              </a:rPr>
              <a:t>Slow (low rates </a:t>
            </a:r>
            <a:r>
              <a:rPr lang="en-US" sz="1800" b="1" dirty="0">
                <a:latin typeface="Comic Sans MS"/>
                <a:ea typeface="Arial" charset="0"/>
                <a:cs typeface="Comic Sans MS"/>
                <a:sym typeface="Symbol" charset="2"/>
              </a:rPr>
              <a:t> needs </a:t>
            </a:r>
            <a:r>
              <a:rPr lang="en-US" sz="1800" b="1" dirty="0" err="1" smtClean="0">
                <a:latin typeface="Comic Sans MS"/>
                <a:ea typeface="Arial" charset="0"/>
                <a:cs typeface="Comic Sans MS"/>
                <a:sym typeface="Symbol" charset="2"/>
              </a:rPr>
              <a:t>l</a:t>
            </a:r>
            <a:r>
              <a:rPr lang="en-US" sz="1800" b="1" dirty="0" err="1" smtClean="0">
                <a:solidFill>
                  <a:srgbClr val="FF29FE"/>
                </a:solidFill>
                <a:latin typeface="Comic Sans MS"/>
                <a:ea typeface="Arial" charset="0"/>
                <a:cs typeface="Comic Sans MS"/>
                <a:sym typeface="Symbol" charset="2"/>
              </a:rPr>
              <a:t>ooo</a:t>
            </a:r>
            <a:r>
              <a:rPr lang="en-US" sz="1800" b="1" dirty="0" err="1" smtClean="0">
                <a:latin typeface="Comic Sans MS"/>
                <a:ea typeface="Arial" charset="0"/>
                <a:cs typeface="Comic Sans MS"/>
                <a:sym typeface="Symbol" charset="2"/>
              </a:rPr>
              <a:t>ng</a:t>
            </a:r>
            <a:r>
              <a:rPr lang="en-US" sz="1800" b="1" dirty="0" smtClean="0">
                <a:latin typeface="Comic Sans MS"/>
                <a:ea typeface="Arial" charset="0"/>
                <a:cs typeface="Comic Sans MS"/>
                <a:sym typeface="Symbol" charset="2"/>
              </a:rPr>
              <a:t> </a:t>
            </a:r>
            <a:r>
              <a:rPr lang="en-US" sz="1800" b="1" dirty="0">
                <a:latin typeface="Comic Sans MS"/>
                <a:ea typeface="Arial" charset="0"/>
                <a:cs typeface="Comic Sans MS"/>
                <a:sym typeface="Symbol" charset="2"/>
              </a:rPr>
              <a:t>time to get precise measurements</a:t>
            </a:r>
            <a:r>
              <a:rPr lang="en-US" sz="1800" b="1" dirty="0">
                <a:latin typeface="Comic Sans MS"/>
                <a:ea typeface="Arial" charset="0"/>
                <a:cs typeface="Comic Sans MS"/>
              </a:rPr>
              <a:t>)</a:t>
            </a:r>
          </a:p>
          <a:p>
            <a:pPr lvl="1">
              <a:spcAft>
                <a:spcPts val="300"/>
              </a:spcAft>
            </a:pPr>
            <a:endParaRPr lang="en-US" b="1" dirty="0">
              <a:latin typeface="Comic Sans MS"/>
              <a:ea typeface="Arial" charset="0"/>
              <a:cs typeface="Comic Sans MS"/>
            </a:endParaRPr>
          </a:p>
          <a:p>
            <a:pPr>
              <a:spcAft>
                <a:spcPts val="300"/>
              </a:spcAft>
            </a:pPr>
            <a:r>
              <a:rPr lang="en-US" sz="2000" b="1" dirty="0">
                <a:solidFill>
                  <a:srgbClr val="0000FF"/>
                </a:solidFill>
                <a:latin typeface="Comic Sans MS"/>
                <a:ea typeface="Arial" charset="0"/>
                <a:cs typeface="Comic Sans MS"/>
              </a:rPr>
              <a:t>Proton-Carbon </a:t>
            </a:r>
            <a:r>
              <a:rPr lang="en-US" sz="2000" b="1" dirty="0" err="1">
                <a:solidFill>
                  <a:srgbClr val="0000FF"/>
                </a:solidFill>
                <a:latin typeface="Comic Sans MS"/>
                <a:ea typeface="Arial" charset="0"/>
                <a:cs typeface="Comic Sans MS"/>
              </a:rPr>
              <a:t>Polarimeter</a:t>
            </a:r>
            <a:r>
              <a:rPr lang="en-US" sz="2000" b="1" dirty="0">
                <a:solidFill>
                  <a:srgbClr val="0000FF"/>
                </a:solidFill>
                <a:latin typeface="Comic Sans MS"/>
                <a:ea typeface="Arial" charset="0"/>
                <a:cs typeface="Comic Sans MS"/>
              </a:rPr>
              <a:t> (</a:t>
            </a:r>
            <a:r>
              <a:rPr lang="en-US" sz="2000" b="1" dirty="0" err="1">
                <a:solidFill>
                  <a:srgbClr val="0000FF"/>
                </a:solidFill>
                <a:latin typeface="Comic Sans MS"/>
                <a:ea typeface="Arial" charset="0"/>
                <a:cs typeface="Comic Sans MS"/>
              </a:rPr>
              <a:t>pC</a:t>
            </a:r>
            <a:r>
              <a:rPr lang="en-US" sz="2000" b="1" dirty="0" smtClean="0">
                <a:solidFill>
                  <a:srgbClr val="0000FF"/>
                </a:solidFill>
                <a:latin typeface="Comic Sans MS"/>
                <a:ea typeface="Arial" charset="0"/>
                <a:cs typeface="Comic Sans MS"/>
              </a:rPr>
              <a:t>) @ RHIC and AGS </a:t>
            </a:r>
            <a:endParaRPr lang="en-US" sz="2000" b="1" dirty="0">
              <a:solidFill>
                <a:srgbClr val="0000FF"/>
              </a:solidFill>
              <a:latin typeface="Comic Sans MS"/>
              <a:ea typeface="Arial" charset="0"/>
              <a:cs typeface="Comic Sans MS"/>
            </a:endParaRPr>
          </a:p>
          <a:p>
            <a:pPr lvl="1">
              <a:spcAft>
                <a:spcPts val="300"/>
              </a:spcAft>
            </a:pPr>
            <a:r>
              <a:rPr lang="en-US" sz="1800" b="1" dirty="0">
                <a:latin typeface="Comic Sans MS"/>
                <a:ea typeface="Arial" charset="0"/>
                <a:cs typeface="Comic Sans MS"/>
              </a:rPr>
              <a:t>Very fast </a:t>
            </a:r>
            <a:r>
              <a:rPr lang="en-US" sz="1800" b="1" dirty="0" err="1">
                <a:latin typeface="Comic Sans MS"/>
                <a:ea typeface="Arial" charset="0"/>
                <a:cs typeface="Comic Sans MS"/>
                <a:sym typeface="Symbol" charset="2"/>
              </a:rPr>
              <a:t></a:t>
            </a:r>
            <a:r>
              <a:rPr lang="en-US" sz="1800" b="1" dirty="0">
                <a:latin typeface="Comic Sans MS"/>
                <a:ea typeface="Arial" charset="0"/>
                <a:cs typeface="Comic Sans MS"/>
                <a:sym typeface="Symbol" charset="2"/>
              </a:rPr>
              <a:t> main polarization monitoring tool</a:t>
            </a:r>
            <a:endParaRPr lang="en-US" sz="1800" b="1" dirty="0">
              <a:latin typeface="Comic Sans MS"/>
              <a:ea typeface="Arial" charset="0"/>
              <a:cs typeface="Comic Sans MS"/>
            </a:endParaRPr>
          </a:p>
          <a:p>
            <a:pPr lvl="1">
              <a:spcAft>
                <a:spcPts val="300"/>
              </a:spcAft>
            </a:pPr>
            <a:r>
              <a:rPr lang="en-US" sz="1800" b="1" dirty="0">
                <a:solidFill>
                  <a:srgbClr val="0080FF"/>
                </a:solidFill>
                <a:latin typeface="Comic Sans MS"/>
                <a:ea typeface="Arial" charset="0"/>
                <a:cs typeface="Comic Sans MS"/>
              </a:rPr>
              <a:t>Measures polarization </a:t>
            </a:r>
            <a:r>
              <a:rPr lang="en-US" sz="1800" b="1" dirty="0" smtClean="0">
                <a:solidFill>
                  <a:srgbClr val="0080FF"/>
                </a:solidFill>
                <a:latin typeface="Comic Sans MS"/>
                <a:ea typeface="Arial" charset="0"/>
                <a:cs typeface="Comic Sans MS"/>
              </a:rPr>
              <a:t>bunch profile and lifetime</a:t>
            </a:r>
            <a:endParaRPr lang="en-US" sz="1800" b="1" dirty="0">
              <a:solidFill>
                <a:srgbClr val="0080FF"/>
              </a:solidFill>
              <a:latin typeface="Comic Sans MS"/>
              <a:ea typeface="Arial" charset="0"/>
              <a:cs typeface="Comic Sans MS"/>
            </a:endParaRPr>
          </a:p>
          <a:p>
            <a:pPr lvl="1">
              <a:spcAft>
                <a:spcPts val="300"/>
              </a:spcAft>
            </a:pPr>
            <a:r>
              <a:rPr lang="en-US" sz="1800" b="1" dirty="0">
                <a:latin typeface="Comic Sans MS"/>
                <a:ea typeface="Arial" charset="0"/>
                <a:cs typeface="Comic Sans MS"/>
              </a:rPr>
              <a:t>Needs to be normalized to </a:t>
            </a:r>
            <a:r>
              <a:rPr lang="en-US" sz="1800" b="1" dirty="0" err="1">
                <a:latin typeface="Comic Sans MS"/>
                <a:ea typeface="Arial" charset="0"/>
                <a:cs typeface="Comic Sans MS"/>
              </a:rPr>
              <a:t>HJet</a:t>
            </a:r>
            <a:endParaRPr lang="en-US" sz="1800" b="1" dirty="0">
              <a:latin typeface="Comic Sans MS"/>
              <a:ea typeface="Arial" charset="0"/>
              <a:cs typeface="Comic Sans MS"/>
            </a:endParaRPr>
          </a:p>
          <a:p>
            <a:pPr lvl="1">
              <a:spcAft>
                <a:spcPts val="300"/>
              </a:spcAft>
            </a:pPr>
            <a:endParaRPr lang="en-US" b="1" dirty="0">
              <a:latin typeface="Comic Sans MS"/>
              <a:ea typeface="Arial" charset="0"/>
              <a:cs typeface="Comic Sans MS"/>
            </a:endParaRPr>
          </a:p>
          <a:p>
            <a:pPr>
              <a:spcAft>
                <a:spcPts val="300"/>
              </a:spcAft>
            </a:pPr>
            <a:r>
              <a:rPr lang="en-US" sz="2000" b="1" dirty="0">
                <a:solidFill>
                  <a:srgbClr val="0000FF"/>
                </a:solidFill>
                <a:latin typeface="Comic Sans MS"/>
                <a:ea typeface="Arial" charset="0"/>
                <a:cs typeface="Comic Sans MS"/>
              </a:rPr>
              <a:t>Local </a:t>
            </a:r>
            <a:r>
              <a:rPr lang="en-US" sz="2000" b="1" dirty="0" err="1" smtClean="0">
                <a:solidFill>
                  <a:srgbClr val="0000FF"/>
                </a:solidFill>
                <a:latin typeface="Comic Sans MS"/>
                <a:ea typeface="Arial" charset="0"/>
                <a:cs typeface="Comic Sans MS"/>
              </a:rPr>
              <a:t>Polarimeters</a:t>
            </a:r>
            <a:r>
              <a:rPr lang="en-US" sz="2000" b="1" dirty="0" smtClean="0">
                <a:solidFill>
                  <a:srgbClr val="0000FF"/>
                </a:solidFill>
                <a:latin typeface="Comic Sans MS"/>
                <a:ea typeface="Arial" charset="0"/>
                <a:cs typeface="Comic Sans MS"/>
              </a:rPr>
              <a:t> at Experiments </a:t>
            </a:r>
          </a:p>
          <a:p>
            <a:pPr lvl="1">
              <a:spcAft>
                <a:spcPts val="300"/>
              </a:spcAft>
            </a:pPr>
            <a:r>
              <a:rPr lang="en-US" dirty="0" smtClean="0">
                <a:latin typeface="Comic Sans MS"/>
                <a:ea typeface="Arial" charset="0"/>
                <a:cs typeface="Comic Sans MS"/>
              </a:rPr>
              <a:t>sits between spin rotators</a:t>
            </a:r>
            <a:endParaRPr lang="en-US" b="1" dirty="0">
              <a:latin typeface="Comic Sans MS"/>
              <a:ea typeface="Arial" charset="0"/>
              <a:cs typeface="Comic Sans MS"/>
            </a:endParaRPr>
          </a:p>
          <a:p>
            <a:pPr lvl="1">
              <a:spcAft>
                <a:spcPts val="300"/>
              </a:spcAft>
            </a:pPr>
            <a:r>
              <a:rPr lang="en-US" sz="1800" b="1" dirty="0" smtClean="0">
                <a:solidFill>
                  <a:srgbClr val="322F31"/>
                </a:solidFill>
                <a:latin typeface="Comic Sans MS"/>
                <a:ea typeface="Arial" charset="0"/>
                <a:cs typeface="Comic Sans MS"/>
              </a:rPr>
              <a:t>Critical to define </a:t>
            </a:r>
            <a:r>
              <a:rPr lang="en-US" sz="1800" b="1" dirty="0">
                <a:solidFill>
                  <a:srgbClr val="322F31"/>
                </a:solidFill>
                <a:latin typeface="Comic Sans MS"/>
                <a:ea typeface="Arial" charset="0"/>
                <a:cs typeface="Comic Sans MS"/>
              </a:rPr>
              <a:t>spin direction </a:t>
            </a:r>
            <a:r>
              <a:rPr lang="en-US" sz="1800" b="1" dirty="0" smtClean="0">
                <a:solidFill>
                  <a:srgbClr val="322F31"/>
                </a:solidFill>
                <a:latin typeface="Comic Sans MS"/>
                <a:ea typeface="Arial" charset="0"/>
                <a:cs typeface="Comic Sans MS"/>
              </a:rPr>
              <a:t>at experiments</a:t>
            </a:r>
          </a:p>
          <a:p>
            <a:pPr marL="742950" lvl="1" indent="-285750">
              <a:spcAft>
                <a:spcPts val="300"/>
              </a:spcAft>
              <a:buFont typeface="Wingdings" charset="0"/>
              <a:buChar char="à"/>
            </a:pPr>
            <a:r>
              <a:rPr lang="en-US" dirty="0" smtClean="0">
                <a:solidFill>
                  <a:srgbClr val="322F31"/>
                </a:solidFill>
                <a:latin typeface="Comic Sans MS"/>
                <a:ea typeface="Arial" charset="0"/>
                <a:cs typeface="Comic Sans MS"/>
                <a:sym typeface="Wingdings"/>
              </a:rPr>
              <a:t>can use the concept of </a:t>
            </a:r>
            <a:r>
              <a:rPr lang="en-US" dirty="0" err="1" smtClean="0">
                <a:solidFill>
                  <a:srgbClr val="322F31"/>
                </a:solidFill>
                <a:latin typeface="Comic Sans MS"/>
                <a:ea typeface="Arial" charset="0"/>
                <a:cs typeface="Comic Sans MS"/>
                <a:sym typeface="Wingdings"/>
              </a:rPr>
              <a:t>pC</a:t>
            </a:r>
            <a:endParaRPr lang="en-US" dirty="0" smtClean="0">
              <a:solidFill>
                <a:srgbClr val="322F31"/>
              </a:solidFill>
              <a:latin typeface="Comic Sans MS"/>
              <a:ea typeface="Arial" charset="0"/>
              <a:cs typeface="Comic Sans MS"/>
              <a:sym typeface="Wingdings"/>
            </a:endParaRPr>
          </a:p>
          <a:p>
            <a:pPr marL="742950" lvl="1" indent="-285750">
              <a:spcAft>
                <a:spcPts val="300"/>
              </a:spcAft>
              <a:buFont typeface="Wingdings" charset="0"/>
              <a:buChar char="à"/>
            </a:pPr>
            <a:r>
              <a:rPr lang="en-US" sz="1800" b="1" dirty="0" smtClean="0">
                <a:solidFill>
                  <a:srgbClr val="322F31"/>
                </a:solidFill>
                <a:latin typeface="Comic Sans MS"/>
                <a:ea typeface="Arial" charset="0"/>
                <a:cs typeface="Comic Sans MS"/>
                <a:sym typeface="Wingdings"/>
              </a:rPr>
              <a:t>asymmetry vanishes for longitudinal </a:t>
            </a:r>
            <a:r>
              <a:rPr lang="en-US" sz="1800" b="1" dirty="0" err="1" smtClean="0">
                <a:solidFill>
                  <a:srgbClr val="322F31"/>
                </a:solidFill>
                <a:latin typeface="Comic Sans MS"/>
                <a:ea typeface="Arial" charset="0"/>
                <a:cs typeface="Comic Sans MS"/>
                <a:sym typeface="Wingdings"/>
              </a:rPr>
              <a:t>polarisation</a:t>
            </a:r>
            <a:endParaRPr lang="en-US" sz="1800" b="1" dirty="0">
              <a:solidFill>
                <a:srgbClr val="322F31"/>
              </a:solidFill>
              <a:latin typeface="Comic Sans MS"/>
              <a:ea typeface="Arial" charset="0"/>
              <a:cs typeface="Comic Sans MS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914827" y="5516459"/>
            <a:ext cx="6934200" cy="707886"/>
          </a:xfrm>
          <a:prstGeom prst="rect">
            <a:avLst/>
          </a:prstGeom>
          <a:gradFill flip="none" rotWithShape="1">
            <a:gsLst>
              <a:gs pos="0">
                <a:srgbClr val="3366FF"/>
              </a:gs>
              <a:gs pos="100000">
                <a:srgbClr val="FFFFFF"/>
              </a:gs>
              <a:gs pos="65000">
                <a:srgbClr val="3366FF"/>
              </a:gs>
              <a:gs pos="32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rgbClr val="0000FF"/>
            </a:solidFill>
            <a:miter lim="800000"/>
            <a:headEnd/>
            <a:tailEnd/>
          </a:ln>
          <a:effectLst>
            <a:glow rad="101600">
              <a:srgbClr val="0080FF">
                <a:alpha val="75000"/>
              </a:srgbClr>
            </a:glow>
          </a:effectLst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b="1" dirty="0">
                <a:latin typeface="Comic Sans MS"/>
                <a:ea typeface="Arial" charset="0"/>
                <a:cs typeface="Comic Sans MS"/>
              </a:rPr>
              <a:t>All of these systems are necessary for the </a:t>
            </a:r>
            <a:r>
              <a:rPr lang="en-US" sz="2000" b="1" dirty="0" smtClean="0">
                <a:latin typeface="Comic Sans MS"/>
                <a:ea typeface="Arial" charset="0"/>
                <a:cs typeface="Comic Sans MS"/>
              </a:rPr>
              <a:t>hadron</a:t>
            </a:r>
          </a:p>
          <a:p>
            <a:pPr algn="ctr"/>
            <a:r>
              <a:rPr lang="en-US" sz="2000" b="1" dirty="0" smtClean="0">
                <a:latin typeface="Comic Sans MS"/>
                <a:ea typeface="Arial" charset="0"/>
                <a:cs typeface="Comic Sans MS"/>
              </a:rPr>
              <a:t>beam </a:t>
            </a:r>
            <a:r>
              <a:rPr lang="en-US" sz="2000" b="1" dirty="0">
                <a:latin typeface="Comic Sans MS"/>
                <a:ea typeface="Arial" charset="0"/>
                <a:cs typeface="Comic Sans MS"/>
              </a:rPr>
              <a:t>polarization measurements and monitoring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eRHIC R&amp;D Review April 2016</a:t>
            </a:r>
            <a:endParaRPr lang="en-US" altLang="ja-JP"/>
          </a:p>
        </p:txBody>
      </p:sp>
      <p:sp>
        <p:nvSpPr>
          <p:cNvPr id="9" name="TextBox 8"/>
          <p:cNvSpPr txBox="1"/>
          <p:nvPr/>
        </p:nvSpPr>
        <p:spPr>
          <a:xfrm rot="21000000">
            <a:off x="701675" y="2396054"/>
            <a:ext cx="7734300" cy="101566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glow rad="101600">
              <a:schemeClr val="bg1">
                <a:lumMod val="85000"/>
                <a:alpha val="75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All the equipment </a:t>
            </a:r>
            <a:r>
              <a:rPr lang="en-US" sz="2000" dirty="0"/>
              <a:t>used since many </a:t>
            </a:r>
            <a:r>
              <a:rPr lang="en-US" sz="2000" dirty="0" smtClean="0"/>
              <a:t>years at RHIC </a:t>
            </a:r>
          </a:p>
          <a:p>
            <a:pPr algn="ctr"/>
            <a:r>
              <a:rPr lang="en-US" sz="2000" dirty="0" smtClean="0"/>
              <a:t>to measure polarization also needed at </a:t>
            </a:r>
            <a:r>
              <a:rPr lang="en-US" sz="2000" dirty="0" err="1" smtClean="0"/>
              <a:t>eRHIC</a:t>
            </a:r>
            <a:endParaRPr lang="en-US" sz="2000" dirty="0" smtClean="0"/>
          </a:p>
          <a:p>
            <a:pPr algn="ctr"/>
            <a:r>
              <a:rPr lang="en-US" sz="2000" dirty="0" smtClean="0"/>
              <a:t>with improved performance</a:t>
            </a:r>
          </a:p>
        </p:txBody>
      </p:sp>
    </p:spTree>
    <p:extLst>
      <p:ext uri="{BB962C8B-B14F-4D97-AF65-F5344CB8AC3E}">
        <p14:creationId xmlns:p14="http://schemas.microsoft.com/office/powerpoint/2010/main" val="1231815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E.C. Aschenauer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 err="1" smtClean="0"/>
              <a:t>eRHIC</a:t>
            </a:r>
            <a:r>
              <a:rPr lang="cs-CZ" dirty="0" smtClean="0"/>
              <a:t> R&amp;D </a:t>
            </a:r>
            <a:r>
              <a:rPr lang="cs-CZ" dirty="0" err="1" smtClean="0"/>
              <a:t>Review</a:t>
            </a:r>
            <a:r>
              <a:rPr lang="cs-CZ" dirty="0" smtClean="0"/>
              <a:t> </a:t>
            </a:r>
            <a:r>
              <a:rPr lang="cs-CZ" dirty="0" err="1" smtClean="0"/>
              <a:t>April</a:t>
            </a:r>
            <a:r>
              <a:rPr lang="cs-CZ" dirty="0" smtClean="0"/>
              <a:t> 2016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945" y="4781393"/>
            <a:ext cx="5338234" cy="2076607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-33868" y="886840"/>
            <a:ext cx="5808144" cy="2174694"/>
            <a:chOff x="871100" y="3776288"/>
            <a:chExt cx="7425935" cy="3169532"/>
          </a:xfrm>
        </p:grpSpPr>
        <p:pic>
          <p:nvPicPr>
            <p:cNvPr id="9" name="Picture 2" descr="lp-layout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5035" y="3776288"/>
              <a:ext cx="7112000" cy="31695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 Box 10"/>
            <p:cNvSpPr txBox="1">
              <a:spLocks noChangeArrowheads="1"/>
            </p:cNvSpPr>
            <p:nvPr/>
          </p:nvSpPr>
          <p:spPr bwMode="auto">
            <a:xfrm>
              <a:off x="871100" y="5345634"/>
              <a:ext cx="2697441" cy="11214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buFontTx/>
                <a:buBlip>
                  <a:blip r:embed="rId5"/>
                </a:buBlip>
              </a:pPr>
              <a:r>
                <a:rPr lang="en-US" sz="1100" dirty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 </a:t>
              </a:r>
              <a:r>
                <a:rPr lang="en-US" sz="1100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 572 </a:t>
              </a:r>
              <a:r>
                <a:rPr lang="en-US" sz="1100" dirty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nm pulsed laser</a:t>
              </a:r>
            </a:p>
            <a:p>
              <a:pPr>
                <a:buFontTx/>
                <a:buBlip>
                  <a:blip r:embed="rId5"/>
                </a:buBlip>
              </a:pPr>
              <a:r>
                <a:rPr lang="en-US" sz="1100" dirty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 </a:t>
              </a:r>
              <a:r>
                <a:rPr lang="en-US" sz="1100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 laser </a:t>
              </a:r>
              <a:r>
                <a:rPr lang="en-US" sz="1100" dirty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transport </a:t>
              </a:r>
              <a:r>
                <a:rPr lang="en-US" sz="1100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system</a:t>
              </a:r>
            </a:p>
            <a:p>
              <a:pPr>
                <a:buFontTx/>
                <a:buBlip>
                  <a:blip r:embed="rId5"/>
                </a:buBlip>
              </a:pPr>
              <a:r>
                <a:rPr lang="en-US" sz="1100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  laser </a:t>
              </a:r>
              <a:r>
                <a:rPr lang="en-US" sz="1100" dirty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light </a:t>
              </a:r>
              <a:r>
                <a:rPr lang="en-US" sz="1100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polarization </a:t>
              </a:r>
            </a:p>
            <a:p>
              <a:r>
                <a:rPr lang="en-US" sz="1100" dirty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 </a:t>
              </a:r>
              <a:r>
                <a:rPr lang="en-US" sz="1100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  measured continuously</a:t>
              </a:r>
              <a:endParaRPr lang="en-GB" sz="1100" dirty="0"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97967" y="3020572"/>
            <a:ext cx="858599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rgbClr val="0000FF"/>
              </a:buClr>
            </a:pPr>
            <a:r>
              <a:rPr lang="en-US" u="sng" dirty="0" smtClean="0">
                <a:solidFill>
                  <a:srgbClr val="0000FF"/>
                </a:solidFill>
              </a:rPr>
              <a:t>Considerations: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 smtClean="0"/>
              <a:t>Measure Polarization as close to IP as possible</a:t>
            </a:r>
          </a:p>
          <a:p>
            <a:pPr lvl="1">
              <a:buClr>
                <a:srgbClr val="0000FF"/>
              </a:buClr>
            </a:pPr>
            <a:r>
              <a:rPr lang="en-US" sz="1400" dirty="0" smtClean="0">
                <a:solidFill>
                  <a:srgbClr val="0000FF"/>
                </a:solidFill>
                <a:sym typeface="Wingdings"/>
              </a:rPr>
              <a:t></a:t>
            </a:r>
            <a:r>
              <a:rPr lang="en-US" sz="1400" dirty="0" smtClean="0">
                <a:sym typeface="Wingdings"/>
              </a:rPr>
              <a:t> location should have </a:t>
            </a:r>
            <a:r>
              <a:rPr lang="en-US" sz="1400" dirty="0" err="1"/>
              <a:t>bremsstrahlungs</a:t>
            </a:r>
            <a:r>
              <a:rPr lang="en-US" sz="1400" dirty="0"/>
              <a:t> </a:t>
            </a:r>
            <a:r>
              <a:rPr lang="en-US" sz="1400" dirty="0" smtClean="0"/>
              <a:t>and </a:t>
            </a:r>
            <a:r>
              <a:rPr lang="en-US" sz="1400" dirty="0">
                <a:sym typeface="Wingdings"/>
              </a:rPr>
              <a:t>synchrotron radiation </a:t>
            </a:r>
            <a:r>
              <a:rPr lang="en-US" sz="1400" dirty="0" smtClean="0">
                <a:sym typeface="Wingdings"/>
              </a:rPr>
              <a:t>contamination </a:t>
            </a:r>
            <a:r>
              <a:rPr lang="en-US" sz="1400" dirty="0">
                <a:sym typeface="Wingdings"/>
              </a:rPr>
              <a:t>minimized </a:t>
            </a:r>
            <a:endParaRPr lang="en-US" sz="1400" dirty="0" smtClean="0"/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 err="1" smtClean="0"/>
              <a:t>Polarimeter</a:t>
            </a:r>
            <a:r>
              <a:rPr lang="en-US" sz="1600" dirty="0" smtClean="0"/>
              <a:t> needs to measure both longitudinal and transverse component</a:t>
            </a:r>
          </a:p>
          <a:p>
            <a:pPr lvl="1">
              <a:buClr>
                <a:srgbClr val="0000FF"/>
              </a:buClr>
            </a:pPr>
            <a:r>
              <a:rPr lang="en-US" sz="1400" dirty="0" smtClean="0">
                <a:solidFill>
                  <a:srgbClr val="0000FF"/>
                </a:solidFill>
                <a:sym typeface="Wingdings"/>
              </a:rPr>
              <a:t></a:t>
            </a:r>
            <a:r>
              <a:rPr lang="en-US" sz="1400" dirty="0" smtClean="0">
                <a:sym typeface="Wingdings"/>
              </a:rPr>
              <a:t> important for systematics</a:t>
            </a:r>
            <a:endParaRPr lang="en-US" sz="1400" dirty="0" smtClean="0"/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 err="1" smtClean="0">
                <a:sym typeface="Wingdings"/>
              </a:rPr>
              <a:t>Polarimeter</a:t>
            </a:r>
            <a:r>
              <a:rPr lang="en-US" sz="1600" dirty="0" smtClean="0">
                <a:sym typeface="Wingdings"/>
              </a:rPr>
              <a:t> technology needs to allow to have precise </a:t>
            </a:r>
            <a:r>
              <a:rPr lang="en-US" sz="1600" dirty="0" err="1" smtClean="0">
                <a:sym typeface="Wingdings"/>
              </a:rPr>
              <a:t>polarisation</a:t>
            </a:r>
            <a:r>
              <a:rPr lang="en-US" sz="1600" dirty="0" smtClean="0">
                <a:sym typeface="Wingdings"/>
              </a:rPr>
              <a:t> measurements</a:t>
            </a:r>
          </a:p>
          <a:p>
            <a:pPr>
              <a:buClr>
                <a:srgbClr val="0000FF"/>
              </a:buClr>
            </a:pPr>
            <a:r>
              <a:rPr lang="en-US" sz="1600" dirty="0">
                <a:sym typeface="Wingdings"/>
              </a:rPr>
              <a:t> </a:t>
            </a:r>
            <a:r>
              <a:rPr lang="en-US" sz="1600" dirty="0" smtClean="0">
                <a:sym typeface="Wingdings"/>
              </a:rPr>
              <a:t>  as function of all depolarizing effects, </a:t>
            </a:r>
          </a:p>
          <a:p>
            <a:pPr marL="742950" lvl="1" indent="-285750">
              <a:buClr>
                <a:srgbClr val="0000FF"/>
              </a:buClr>
              <a:buFont typeface="Wingdings" charset="0"/>
              <a:buChar char="à"/>
            </a:pPr>
            <a:r>
              <a:rPr lang="en-US" sz="1400" dirty="0" smtClean="0">
                <a:sym typeface="Wingdings"/>
              </a:rPr>
              <a:t>feedback to collider</a:t>
            </a:r>
          </a:p>
          <a:p>
            <a:pPr marL="742950" lvl="1" indent="-285750">
              <a:buClr>
                <a:srgbClr val="0000FF"/>
              </a:buClr>
              <a:buFont typeface="Wingdings" charset="0"/>
              <a:buChar char="à"/>
            </a:pPr>
            <a:r>
              <a:rPr lang="en-US" sz="1400" dirty="0" smtClean="0">
                <a:sym typeface="Wingdings"/>
              </a:rPr>
              <a:t>requires to integrate electron </a:t>
            </a:r>
            <a:r>
              <a:rPr lang="en-US" sz="1400" dirty="0" err="1" smtClean="0">
                <a:sym typeface="Wingdings"/>
              </a:rPr>
              <a:t>polarimeter</a:t>
            </a:r>
            <a:r>
              <a:rPr lang="en-US" sz="1400" dirty="0" smtClean="0">
                <a:sym typeface="Wingdings"/>
              </a:rPr>
              <a:t> fully into machine lattice </a:t>
            </a:r>
            <a:endParaRPr lang="en-US" sz="1400" dirty="0">
              <a:sym typeface="Wingding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electron </a:t>
            </a:r>
            <a:r>
              <a:rPr lang="en-US" dirty="0" err="1" smtClean="0"/>
              <a:t>Polarimeter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7" name="Content Placeholder 5"/>
          <p:cNvSpPr txBox="1">
            <a:spLocks/>
          </p:cNvSpPr>
          <p:nvPr/>
        </p:nvSpPr>
        <p:spPr bwMode="auto">
          <a:xfrm>
            <a:off x="2641600" y="521853"/>
            <a:ext cx="6070600" cy="1138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Char char="q"/>
              <a:defRPr sz="2200" b="1" i="0">
                <a:solidFill>
                  <a:schemeClr val="tx1"/>
                </a:solidFill>
                <a:latin typeface="Comic Sans MS Bold"/>
                <a:ea typeface="+mn-ea"/>
                <a:cs typeface="Comic Sans MS Bold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Char char="Ø"/>
              <a:defRPr sz="2000" b="1" i="0">
                <a:solidFill>
                  <a:schemeClr val="tx1"/>
                </a:solidFill>
                <a:latin typeface="Comic Sans MS Bold"/>
                <a:ea typeface="+mn-ea"/>
                <a:cs typeface="Comic Sans MS Bold"/>
              </a:defRPr>
            </a:lvl2pPr>
            <a:lvl3pPr marL="1085850" indent="-228600" algn="l" rtl="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10000"/>
              <a:buFont typeface="Courier New"/>
              <a:buChar char="o"/>
              <a:defRPr b="1" i="0">
                <a:solidFill>
                  <a:schemeClr val="tx1"/>
                </a:solidFill>
                <a:latin typeface="Comic Sans MS Bold"/>
                <a:ea typeface="+mn-ea"/>
                <a:cs typeface="Comic Sans MS Bold"/>
              </a:defRPr>
            </a:lvl3pPr>
            <a:lvl4pPr marL="1428750" indent="-228600" algn="l" rtl="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Char char="ü"/>
              <a:defRPr sz="1600" b="1" i="0">
                <a:solidFill>
                  <a:schemeClr val="tx1"/>
                </a:solidFill>
                <a:latin typeface="Comic Sans MS Bold"/>
                <a:ea typeface="+mn-ea"/>
                <a:cs typeface="Comic Sans MS Bold"/>
              </a:defRPr>
            </a:lvl4pPr>
            <a:lvl5pPr marL="1771650" indent="-228600" algn="l" rtl="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Char char="-"/>
              <a:defRPr sz="1400" b="1" i="0">
                <a:solidFill>
                  <a:schemeClr val="tx1"/>
                </a:solidFill>
                <a:latin typeface="Comic Sans MS Bold"/>
                <a:ea typeface="+mn-ea"/>
                <a:cs typeface="Comic Sans MS Bold"/>
              </a:defRPr>
            </a:lvl5pPr>
            <a:lvl6pPr marL="2228850" indent="-228600" algn="l" rt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42B7F"/>
              </a:buClr>
              <a:buSzPct val="90000"/>
              <a:buChar char="-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2686050" indent="-228600" algn="l" rt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42B7F"/>
              </a:buClr>
              <a:buSzPct val="90000"/>
              <a:buChar char="-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3143250" indent="-228600" algn="l" rt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42B7F"/>
              </a:buClr>
              <a:buSzPct val="90000"/>
              <a:buChar char="-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3600450" indent="-228600" algn="l" rt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42B7F"/>
              </a:buClr>
              <a:buSzPct val="90000"/>
              <a:buChar char="-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sz="1800" dirty="0" smtClean="0"/>
              <a:t>Method: Compton backscattering </a:t>
            </a:r>
          </a:p>
          <a:p>
            <a:pPr marL="0" indent="0">
              <a:buNone/>
            </a:pPr>
            <a:r>
              <a:rPr lang="en-US" sz="1600" dirty="0" smtClean="0">
                <a:sym typeface="Wingdings"/>
              </a:rPr>
              <a:t>    longitudinal </a:t>
            </a:r>
            <a:r>
              <a:rPr lang="en-US" sz="1600" dirty="0">
                <a:sym typeface="Wingdings"/>
              </a:rPr>
              <a:t>polarization  Energy asymmetry</a:t>
            </a:r>
          </a:p>
          <a:p>
            <a:pPr marL="0" indent="0">
              <a:buNone/>
            </a:pPr>
            <a:r>
              <a:rPr lang="en-US" sz="1600" dirty="0" smtClean="0">
                <a:sym typeface="Wingdings"/>
              </a:rPr>
              <a:t>    transverse </a:t>
            </a:r>
            <a:r>
              <a:rPr lang="en-US" sz="1600" dirty="0">
                <a:sym typeface="Wingdings"/>
              </a:rPr>
              <a:t>polarization </a:t>
            </a:r>
            <a:r>
              <a:rPr lang="en-US" sz="1600" dirty="0" smtClean="0">
                <a:sym typeface="Wingdings"/>
              </a:rPr>
              <a:t> </a:t>
            </a:r>
            <a:r>
              <a:rPr lang="en-US" sz="1600" dirty="0">
                <a:sym typeface="Wingdings"/>
              </a:rPr>
              <a:t>position </a:t>
            </a:r>
            <a:r>
              <a:rPr lang="en-US" sz="1600" dirty="0" smtClean="0">
                <a:sym typeface="Wingdings"/>
              </a:rPr>
              <a:t>asymmetry </a:t>
            </a:r>
          </a:p>
          <a:p>
            <a:pPr lvl="1">
              <a:buFont typeface="Wingdings" charset="0"/>
              <a:buChar char="à"/>
            </a:pPr>
            <a:r>
              <a:rPr lang="en-US" sz="1400" dirty="0" smtClean="0">
                <a:sym typeface="Wingdings"/>
              </a:rPr>
              <a:t>segmented </a:t>
            </a:r>
            <a:r>
              <a:rPr lang="en-US" sz="1400" dirty="0">
                <a:sym typeface="Wingdings"/>
              </a:rPr>
              <a:t>Calorimeter  to measure </a:t>
            </a:r>
            <a:r>
              <a:rPr lang="en-US" sz="1400" dirty="0" smtClean="0">
                <a:sym typeface="Wingdings"/>
              </a:rPr>
              <a:t>both components</a:t>
            </a:r>
            <a:endParaRPr lang="en-US" sz="1400" dirty="0"/>
          </a:p>
          <a:p>
            <a:pPr lvl="1"/>
            <a:endParaRPr lang="en-US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5714997" y="2121746"/>
            <a:ext cx="324273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0000FF"/>
                </a:solidFill>
              </a:rPr>
              <a:t>HERA </a:t>
            </a:r>
            <a:r>
              <a:rPr lang="en-US" sz="1400" dirty="0" err="1" smtClean="0">
                <a:solidFill>
                  <a:srgbClr val="0000FF"/>
                </a:solidFill>
              </a:rPr>
              <a:t>LPol</a:t>
            </a:r>
            <a:r>
              <a:rPr lang="en-US" sz="1400" dirty="0" smtClean="0">
                <a:solidFill>
                  <a:srgbClr val="0000FF"/>
                </a:solidFill>
              </a:rPr>
              <a:t>:</a:t>
            </a:r>
          </a:p>
          <a:p>
            <a:r>
              <a:rPr lang="en-US" sz="1100" dirty="0" smtClean="0"/>
              <a:t>achieved systematic uncertainty 1.4%</a:t>
            </a:r>
            <a:endParaRPr lang="en-US" sz="1100" dirty="0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7478913"/>
              </p:ext>
            </p:extLst>
          </p:nvPr>
        </p:nvGraphicFramePr>
        <p:xfrm>
          <a:off x="137581" y="292092"/>
          <a:ext cx="2490788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463" name="Equation" r:id="rId6" imgW="787400" imgH="228600" progId="Equation.DSMT4">
                  <p:embed/>
                </p:oleObj>
              </mc:Choice>
              <mc:Fallback>
                <p:oleObj name="Equation" r:id="rId6" imgW="7874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7581" y="292092"/>
                        <a:ext cx="2490788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77241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Polarization Requirements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eRHIC R&amp;D Review April 2016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80963" y="626534"/>
            <a:ext cx="67449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Need high beam polarization </a:t>
            </a:r>
            <a:r>
              <a:rPr lang="en-US" sz="1400" dirty="0" smtClean="0">
                <a:solidFill>
                  <a:srgbClr val="0000FF"/>
                </a:solidFill>
                <a:sym typeface="Wingdings"/>
              </a:rPr>
              <a:t></a:t>
            </a:r>
            <a:r>
              <a:rPr lang="en-US" sz="1400" dirty="0" smtClean="0">
                <a:sym typeface="Wingdings"/>
              </a:rPr>
              <a:t> statistical uncertainty of spin asymmetries</a:t>
            </a:r>
            <a:endParaRPr lang="en-US" sz="1400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3280619"/>
              </p:ext>
            </p:extLst>
          </p:nvPr>
        </p:nvGraphicFramePr>
        <p:xfrm>
          <a:off x="6692391" y="568326"/>
          <a:ext cx="2082800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510" name="Equation" r:id="rId3" imgW="1079500" imgH="254000" progId="Equation.DSMT4">
                  <p:embed/>
                </p:oleObj>
              </mc:Choice>
              <mc:Fallback>
                <p:oleObj name="Equation" r:id="rId3" imgW="1079500" imgH="254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92391" y="568326"/>
                        <a:ext cx="2082800" cy="490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934845"/>
            <a:ext cx="9144000" cy="3806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0000FF"/>
                </a:solidFill>
              </a:rPr>
              <a:t>Dominant systematics for double spin asymmetries:</a:t>
            </a:r>
            <a:endParaRPr lang="en-US" sz="1400" dirty="0">
              <a:solidFill>
                <a:srgbClr val="0000FF"/>
              </a:solidFill>
            </a:endParaRPr>
          </a:p>
          <a:p>
            <a:endParaRPr lang="en-US" sz="800" dirty="0" smtClean="0"/>
          </a:p>
          <a:p>
            <a:r>
              <a:rPr lang="en-US" sz="1400" dirty="0" smtClean="0"/>
              <a:t>Luminosity Measurement </a:t>
            </a:r>
            <a:r>
              <a:rPr lang="en-US" sz="1400" dirty="0" smtClean="0">
                <a:sym typeface="Wingdings"/>
              </a:rPr>
              <a:t> Relative Luminosity</a:t>
            </a:r>
          </a:p>
          <a:p>
            <a:endParaRPr lang="en-US" sz="1400" dirty="0" smtClean="0">
              <a:sym typeface="Wingdings"/>
            </a:endParaRPr>
          </a:p>
          <a:p>
            <a:endParaRPr lang="en-US" sz="1400" dirty="0">
              <a:sym typeface="Wingdings"/>
            </a:endParaRPr>
          </a:p>
          <a:p>
            <a:endParaRPr lang="en-US" sz="1400" dirty="0" smtClean="0">
              <a:sym typeface="Wingdings"/>
            </a:endParaRPr>
          </a:p>
          <a:p>
            <a:endParaRPr lang="en-US" sz="1400" dirty="0" smtClean="0">
              <a:sym typeface="Wingdings"/>
            </a:endParaRPr>
          </a:p>
          <a:p>
            <a:endParaRPr lang="en-US" sz="1400" dirty="0" smtClean="0">
              <a:sym typeface="Wingdings"/>
            </a:endParaRPr>
          </a:p>
          <a:p>
            <a:pPr marL="171450" indent="-171450">
              <a:buFont typeface="Wingdings" charset="0"/>
              <a:buChar char="à"/>
            </a:pPr>
            <a:r>
              <a:rPr lang="en-US" sz="1400" dirty="0" smtClean="0">
                <a:sym typeface="Wingdings"/>
              </a:rPr>
              <a:t> R needs to be controlled better then A</a:t>
            </a:r>
            <a:r>
              <a:rPr lang="en-US" sz="1400" baseline="-25000" dirty="0" smtClean="0">
                <a:sym typeface="Wingdings"/>
              </a:rPr>
              <a:t>LL</a:t>
            </a:r>
            <a:r>
              <a:rPr lang="en-US" sz="1400" dirty="0" smtClean="0">
                <a:sym typeface="Wingdings"/>
              </a:rPr>
              <a:t>~10</a:t>
            </a:r>
            <a:r>
              <a:rPr lang="en-US" sz="1400" baseline="30000" dirty="0" smtClean="0">
                <a:sym typeface="Wingdings"/>
              </a:rPr>
              <a:t>-4</a:t>
            </a:r>
            <a:r>
              <a:rPr lang="en-US" sz="1400" dirty="0" smtClean="0">
                <a:sym typeface="Wingdings"/>
              </a:rPr>
              <a:t> at low x</a:t>
            </a:r>
          </a:p>
          <a:p>
            <a:pPr marL="171450" indent="-171450">
              <a:buFont typeface="Wingdings" charset="0"/>
              <a:buChar char="à"/>
            </a:pPr>
            <a:r>
              <a:rPr lang="en-US" sz="1400" dirty="0">
                <a:sym typeface="Wingdings"/>
              </a:rPr>
              <a:t> </a:t>
            </a:r>
            <a:r>
              <a:rPr lang="en-US" sz="1400" dirty="0" smtClean="0">
                <a:sym typeface="Wingdings"/>
              </a:rPr>
              <a:t>need to run many different spin patterns to balance L</a:t>
            </a:r>
            <a:r>
              <a:rPr lang="en-US" sz="1400" baseline="30000" dirty="0" smtClean="0">
                <a:sym typeface="Wingdings"/>
              </a:rPr>
              <a:t>++</a:t>
            </a:r>
            <a:r>
              <a:rPr lang="en-US" sz="1400" dirty="0" smtClean="0">
                <a:sym typeface="Wingdings"/>
              </a:rPr>
              <a:t>, L</a:t>
            </a:r>
            <a:r>
              <a:rPr lang="en-US" sz="1400" baseline="30000" dirty="0" smtClean="0">
                <a:sym typeface="Wingdings"/>
              </a:rPr>
              <a:t>--</a:t>
            </a:r>
            <a:r>
              <a:rPr lang="en-US" sz="1400" dirty="0" smtClean="0">
                <a:sym typeface="Wingdings"/>
              </a:rPr>
              <a:t>, L</a:t>
            </a:r>
            <a:r>
              <a:rPr lang="en-US" sz="1400" baseline="30000" dirty="0" smtClean="0">
                <a:sym typeface="Wingdings"/>
              </a:rPr>
              <a:t>+-</a:t>
            </a:r>
            <a:r>
              <a:rPr lang="en-US" sz="1400" dirty="0" smtClean="0">
                <a:sym typeface="Wingdings"/>
              </a:rPr>
              <a:t>, L</a:t>
            </a:r>
            <a:r>
              <a:rPr lang="en-US" sz="1400" baseline="30000" dirty="0" smtClean="0">
                <a:sym typeface="Wingdings"/>
              </a:rPr>
              <a:t>-+</a:t>
            </a:r>
            <a:r>
              <a:rPr lang="en-US" sz="1400" dirty="0" smtClean="0">
                <a:sym typeface="Wingdings"/>
              </a:rPr>
              <a:t> and reduce any time   </a:t>
            </a:r>
          </a:p>
          <a:p>
            <a:r>
              <a:rPr lang="en-US" sz="1400" dirty="0" smtClean="0">
                <a:sym typeface="Wingdings"/>
              </a:rPr>
              <a:t>   dependences  RHIC is a perfect example: every bunch can have a different spin orientation</a:t>
            </a:r>
          </a:p>
          <a:p>
            <a:r>
              <a:rPr lang="en-US" sz="1400" dirty="0" smtClean="0">
                <a:sym typeface="Wingdings"/>
              </a:rPr>
              <a:t>Spin patterns combinations of:</a:t>
            </a:r>
          </a:p>
          <a:p>
            <a:r>
              <a:rPr lang="en-US" sz="1400" dirty="0" smtClean="0">
                <a:solidFill>
                  <a:srgbClr val="0000FF"/>
                </a:solidFill>
              </a:rPr>
              <a:t>1:</a:t>
            </a:r>
            <a:r>
              <a:rPr lang="en-US" sz="1400" dirty="0" smtClean="0"/>
              <a:t> </a:t>
            </a:r>
            <a:r>
              <a:rPr lang="en-US" sz="1400" dirty="0"/>
              <a:t>+-+--+-++-+</a:t>
            </a:r>
            <a:r>
              <a:rPr lang="en-US" sz="1400" dirty="0" smtClean="0"/>
              <a:t>-     </a:t>
            </a:r>
            <a:r>
              <a:rPr lang="en-US" sz="1400" dirty="0" smtClean="0">
                <a:solidFill>
                  <a:srgbClr val="0000FF"/>
                </a:solidFill>
              </a:rPr>
              <a:t>2:</a:t>
            </a:r>
            <a:r>
              <a:rPr lang="en-US" sz="1400" dirty="0" smtClean="0"/>
              <a:t> </a:t>
            </a:r>
            <a:r>
              <a:rPr lang="en-US" sz="1400" dirty="0"/>
              <a:t>-+-++-+--+-</a:t>
            </a:r>
            <a:r>
              <a:rPr lang="en-US" sz="1400" dirty="0" smtClean="0"/>
              <a:t>+    </a:t>
            </a:r>
            <a:r>
              <a:rPr lang="en-US" sz="1400" dirty="0" smtClean="0">
                <a:solidFill>
                  <a:srgbClr val="0000FF"/>
                </a:solidFill>
              </a:rPr>
              <a:t>3:</a:t>
            </a:r>
            <a:r>
              <a:rPr lang="en-US" sz="1400" dirty="0" smtClean="0"/>
              <a:t> </a:t>
            </a:r>
            <a:r>
              <a:rPr lang="en-US" sz="1400" dirty="0"/>
              <a:t>++--++--++-</a:t>
            </a:r>
            <a:r>
              <a:rPr lang="en-US" sz="1400" dirty="0" smtClean="0"/>
              <a:t>-     </a:t>
            </a:r>
            <a:r>
              <a:rPr lang="en-US" sz="1400" dirty="0" smtClean="0">
                <a:solidFill>
                  <a:srgbClr val="0000FF"/>
                </a:solidFill>
              </a:rPr>
              <a:t>4:</a:t>
            </a:r>
            <a:r>
              <a:rPr lang="en-US" sz="1400" dirty="0" smtClean="0"/>
              <a:t> </a:t>
            </a:r>
            <a:r>
              <a:rPr lang="en-US" sz="1400" dirty="0"/>
              <a:t>--++--++--++</a:t>
            </a:r>
          </a:p>
          <a:p>
            <a:endParaRPr lang="en-US" sz="1400" baseline="-25000" dirty="0">
              <a:solidFill>
                <a:srgbClr val="FF66FF"/>
              </a:solidFill>
              <a:sym typeface="Wingdings"/>
            </a:endParaRPr>
          </a:p>
          <a:p>
            <a:r>
              <a:rPr lang="en-US" sz="1400" dirty="0" smtClean="0">
                <a:solidFill>
                  <a:srgbClr val="0000FF"/>
                </a:solidFill>
                <a:sym typeface="Wingdings"/>
              </a:rPr>
              <a:t>Need also an excellent Luminosity measurement  </a:t>
            </a:r>
            <a:r>
              <a:rPr lang="en-US" sz="1400" dirty="0" smtClean="0">
                <a:sym typeface="Wingdings"/>
              </a:rPr>
              <a:t>coupling of polarization and luminosity measurement</a:t>
            </a:r>
          </a:p>
          <a:p>
            <a:endParaRPr lang="en-US" sz="1400" dirty="0" smtClean="0">
              <a:sym typeface="Wingdings"/>
            </a:endParaRPr>
          </a:p>
          <a:p>
            <a:endParaRPr lang="en-US" sz="800" dirty="0">
              <a:sym typeface="Wingdings"/>
            </a:endParaRPr>
          </a:p>
          <a:p>
            <a:r>
              <a:rPr lang="en-US" sz="1400" dirty="0" smtClean="0">
                <a:sym typeface="Wingdings"/>
              </a:rPr>
              <a:t> </a:t>
            </a:r>
            <a:r>
              <a:rPr lang="en-US" sz="1400" dirty="0">
                <a:solidFill>
                  <a:srgbClr val="322F31"/>
                </a:solidFill>
              </a:rPr>
              <a:t>Need systematics ≤ 2</a:t>
            </a:r>
            <a:r>
              <a:rPr lang="en-US" sz="1400" dirty="0" smtClean="0">
                <a:solidFill>
                  <a:srgbClr val="322F31"/>
                </a:solidFill>
              </a:rPr>
              <a:t>%</a:t>
            </a:r>
            <a:endParaRPr lang="en-US" sz="1400" dirty="0">
              <a:solidFill>
                <a:srgbClr val="322F31"/>
              </a:solidFill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2172899"/>
              </p:ext>
            </p:extLst>
          </p:nvPr>
        </p:nvGraphicFramePr>
        <p:xfrm>
          <a:off x="206587" y="1578822"/>
          <a:ext cx="41656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511" name="Equation" r:id="rId5" imgW="4165600" imgH="584200" progId="Equation.DSMT4">
                  <p:embed/>
                </p:oleObj>
              </mc:Choice>
              <mc:Fallback>
                <p:oleObj name="Equation" r:id="rId5" imgW="4165600" imgH="584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6587" y="1578822"/>
                        <a:ext cx="4165600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ight Brace 9"/>
          <p:cNvSpPr/>
          <p:nvPr/>
        </p:nvSpPr>
        <p:spPr bwMode="auto">
          <a:xfrm rot="5400000">
            <a:off x="3843866" y="1634069"/>
            <a:ext cx="182880" cy="955040"/>
          </a:xfrm>
          <a:prstGeom prst="rightBrace">
            <a:avLst/>
          </a:prstGeom>
          <a:noFill/>
          <a:ln w="317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85874" y="2142069"/>
            <a:ext cx="9066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/>
              <a:t>relative</a:t>
            </a:r>
          </a:p>
          <a:p>
            <a:pPr algn="ctr"/>
            <a:r>
              <a:rPr lang="en-US" sz="1200" dirty="0" smtClean="0"/>
              <a:t>luminosity</a:t>
            </a:r>
            <a:endParaRPr lang="en-US" sz="1200" dirty="0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0466559"/>
              </p:ext>
            </p:extLst>
          </p:nvPr>
        </p:nvGraphicFramePr>
        <p:xfrm>
          <a:off x="3107799" y="3972453"/>
          <a:ext cx="2465387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512" name="Equation" r:id="rId7" imgW="1181100" imgH="215900" progId="Equation.DSMT4">
                  <p:embed/>
                </p:oleObj>
              </mc:Choice>
              <mc:Fallback>
                <p:oleObj name="Equation" r:id="rId7" imgW="1181100" imgH="2159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07799" y="3972453"/>
                        <a:ext cx="2465387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 descr="profiles-1e3-to-1-stat-uncert.eps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42" r="11964"/>
          <a:stretch/>
        </p:blipFill>
        <p:spPr>
          <a:xfrm>
            <a:off x="2242383" y="4456642"/>
            <a:ext cx="2219344" cy="220981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18348" y="4578591"/>
            <a:ext cx="15250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arXiv</a:t>
            </a:r>
            <a:r>
              <a:rPr lang="en-US" sz="1200" dirty="0"/>
              <a:t>: 1206.6014</a:t>
            </a:r>
          </a:p>
        </p:txBody>
      </p:sp>
    </p:spTree>
    <p:extLst>
      <p:ext uri="{BB962C8B-B14F-4D97-AF65-F5344CB8AC3E}">
        <p14:creationId xmlns:p14="http://schemas.microsoft.com/office/powerpoint/2010/main" val="2659711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eRHIC R&amp;D Review April 2016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0" y="623075"/>
            <a:ext cx="9144000" cy="2414765"/>
          </a:xfrm>
        </p:spPr>
        <p:txBody>
          <a:bodyPr/>
          <a:lstStyle/>
          <a:p>
            <a:r>
              <a:rPr lang="en-US" sz="2000" dirty="0" smtClean="0"/>
              <a:t>Requirements for detector and IR clearly defined and documented</a:t>
            </a:r>
          </a:p>
          <a:p>
            <a:pPr marL="0" indent="0">
              <a:buNone/>
            </a:pPr>
            <a:r>
              <a:rPr lang="en-US" sz="2000" dirty="0"/>
              <a:t> </a:t>
            </a:r>
            <a:r>
              <a:rPr lang="en-US" sz="2000" dirty="0" smtClean="0"/>
              <a:t>  in different documents and actively maintained web-pages</a:t>
            </a:r>
          </a:p>
          <a:p>
            <a:endParaRPr lang="en-US" sz="800" dirty="0"/>
          </a:p>
          <a:p>
            <a:r>
              <a:rPr lang="en-US" sz="2000" dirty="0"/>
              <a:t>To capitalize on the </a:t>
            </a:r>
            <a:r>
              <a:rPr lang="en-US" sz="2000" dirty="0" smtClean="0"/>
              <a:t>EIC physics </a:t>
            </a:r>
            <a:r>
              <a:rPr lang="en-US" sz="2000" dirty="0"/>
              <a:t>potential as well as on its high luminosity </a:t>
            </a:r>
            <a:r>
              <a:rPr lang="en-US" sz="2000" dirty="0">
                <a:solidFill>
                  <a:srgbClr val="0000FF"/>
                </a:solidFill>
              </a:rPr>
              <a:t>a new uncompromised detector is </a:t>
            </a:r>
            <a:r>
              <a:rPr lang="en-US" sz="2000" dirty="0" smtClean="0">
                <a:solidFill>
                  <a:srgbClr val="0000FF"/>
                </a:solidFill>
              </a:rPr>
              <a:t>needed from day one</a:t>
            </a:r>
            <a:endParaRPr lang="en-US" sz="2000" dirty="0">
              <a:solidFill>
                <a:srgbClr val="0000FF"/>
              </a:solidFill>
            </a:endParaRPr>
          </a:p>
          <a:p>
            <a:pPr marL="800100" lvl="2" indent="0">
              <a:buNone/>
            </a:pPr>
            <a:endParaRPr lang="en-US" sz="800" dirty="0">
              <a:sym typeface="Wingdings"/>
            </a:endParaRPr>
          </a:p>
          <a:p>
            <a:r>
              <a:rPr lang="en-US" sz="1800" dirty="0"/>
              <a:t>Working hand-in-hand with </a:t>
            </a:r>
            <a:r>
              <a:rPr lang="en-US" sz="1800" dirty="0" smtClean="0"/>
              <a:t>machine groups to </a:t>
            </a:r>
            <a:r>
              <a:rPr lang="en-US" sz="1800" dirty="0"/>
              <a:t>integrate </a:t>
            </a:r>
            <a:r>
              <a:rPr lang="en-US" sz="1800" dirty="0" smtClean="0"/>
              <a:t>the detector and its </a:t>
            </a:r>
            <a:r>
              <a:rPr lang="en-US" sz="1800" dirty="0" err="1" smtClean="0"/>
              <a:t>auxilliary</a:t>
            </a:r>
            <a:r>
              <a:rPr lang="en-US" sz="1800" dirty="0" smtClean="0"/>
              <a:t> ones into </a:t>
            </a:r>
            <a:r>
              <a:rPr lang="en-US" sz="1800" dirty="0"/>
              <a:t>the </a:t>
            </a:r>
            <a:r>
              <a:rPr lang="en-US" sz="1800" dirty="0" smtClean="0"/>
              <a:t>machine and IR</a:t>
            </a:r>
            <a:r>
              <a:rPr lang="en-US" sz="1800" dirty="0"/>
              <a:t>-</a:t>
            </a:r>
            <a:r>
              <a:rPr lang="en-US" sz="1800" dirty="0" smtClean="0"/>
              <a:t>design is mandatory</a:t>
            </a:r>
            <a:endParaRPr lang="en-US" dirty="0" smtClean="0"/>
          </a:p>
          <a:p>
            <a:pPr marL="0" indent="0">
              <a:buNone/>
            </a:pPr>
            <a:r>
              <a:rPr lang="en-US" sz="2000" dirty="0" smtClean="0">
                <a:sym typeface="Wingdings"/>
              </a:rPr>
              <a:t>   </a:t>
            </a:r>
            <a:endParaRPr lang="en-US" sz="1000" dirty="0">
              <a:solidFill>
                <a:srgbClr val="0000FF"/>
              </a:solidFill>
              <a:sym typeface="Wingdings"/>
            </a:endParaRPr>
          </a:p>
          <a:p>
            <a:pPr marL="0" indent="0">
              <a:buNone/>
            </a:pPr>
            <a:endParaRPr lang="en-US" sz="1000" dirty="0">
              <a:solidFill>
                <a:srgbClr val="0000FF"/>
              </a:solidFill>
              <a:sym typeface="Wingdings"/>
            </a:endParaRP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7" name="Curved Right Arrow 6"/>
          <p:cNvSpPr/>
          <p:nvPr/>
        </p:nvSpPr>
        <p:spPr bwMode="auto">
          <a:xfrm>
            <a:off x="785788" y="3080732"/>
            <a:ext cx="775518" cy="379515"/>
          </a:xfrm>
          <a:prstGeom prst="curvedRightArrow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FFFFF"/>
              </a:gs>
              <a:gs pos="50000">
                <a:srgbClr val="FF66FF"/>
              </a:gs>
            </a:gsLst>
            <a:path path="circle">
              <a:fillToRect l="100000" t="100000"/>
            </a:path>
            <a:tileRect r="-100000" b="-100000"/>
          </a:gradFill>
          <a:ln w="9525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74665" y="3152931"/>
            <a:ext cx="55707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</a:t>
            </a:r>
            <a:r>
              <a:rPr lang="en-US" dirty="0" smtClean="0"/>
              <a:t>etector and IR design will need to be adapted </a:t>
            </a:r>
          </a:p>
          <a:p>
            <a:pPr algn="ctr"/>
            <a:r>
              <a:rPr lang="en-US" dirty="0" smtClean="0"/>
              <a:t>to new physics measurements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903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eRHIC R&amp;D Review April 2016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481922" y="3069174"/>
            <a:ext cx="23631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rgbClr val="0000FF"/>
                </a:solidFill>
              </a:rPr>
              <a:t>BACKUP</a:t>
            </a:r>
            <a:endParaRPr lang="en-US" sz="44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7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3350"/>
          <a:lstStyle/>
          <a:p>
            <a:r>
              <a:rPr lang="en-US" dirty="0"/>
              <a:t>Large Rapidity Gap </a:t>
            </a:r>
            <a:r>
              <a:rPr lang="en-US" dirty="0" smtClean="0"/>
              <a:t>Method</a:t>
            </a:r>
            <a:endParaRPr lang="en-US" dirty="0"/>
          </a:p>
        </p:txBody>
      </p:sp>
      <p:sp>
        <p:nvSpPr>
          <p:cNvPr id="1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A746B-7772-4B41-B783-9F39C92BC925}" type="slidenum">
              <a:rPr lang="en-US"/>
              <a:pPr/>
              <a:t>26</a:t>
            </a:fld>
            <a:endParaRPr lang="en-US"/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-1" y="660400"/>
            <a:ext cx="6302761" cy="1625600"/>
          </a:xfrm>
          <a:ln/>
        </p:spPr>
        <p:txBody>
          <a:bodyPr rIns="133350"/>
          <a:lstStyle/>
          <a:p>
            <a:pPr marL="311150" lvl="1" indent="-342900">
              <a:buFont typeface="Wingdings" charset="2"/>
              <a:buChar char="q"/>
            </a:pPr>
            <a:r>
              <a:rPr lang="en-US" sz="1600" dirty="0">
                <a:latin typeface="Comic Sans MS"/>
                <a:cs typeface="Comic Sans MS"/>
              </a:rPr>
              <a:t>Identify </a:t>
            </a:r>
            <a:r>
              <a:rPr lang="en-US" sz="1600" dirty="0">
                <a:solidFill>
                  <a:srgbClr val="0000FF"/>
                </a:solidFill>
                <a:latin typeface="Comic Sans MS"/>
                <a:cs typeface="Comic Sans MS"/>
              </a:rPr>
              <a:t>Most Forward Going </a:t>
            </a:r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Particle </a:t>
            </a:r>
            <a:r>
              <a:rPr lang="en-US" sz="1600" dirty="0">
                <a:solidFill>
                  <a:srgbClr val="0000FF"/>
                </a:solidFill>
                <a:latin typeface="Comic Sans MS"/>
                <a:cs typeface="Comic Sans MS"/>
              </a:rPr>
              <a:t>(MFP)</a:t>
            </a:r>
            <a:r>
              <a:rPr lang="en-US" sz="1800" dirty="0">
                <a:solidFill>
                  <a:srgbClr val="0000FF"/>
                </a:solidFill>
                <a:latin typeface="Comic Sans MS"/>
                <a:cs typeface="Comic Sans MS"/>
              </a:rPr>
              <a:t> </a:t>
            </a:r>
          </a:p>
          <a:p>
            <a:pPr marL="584200" lvl="2" indent="-342900">
              <a:buFont typeface="Wingdings" charset="2"/>
              <a:buChar char="Ø"/>
            </a:pPr>
            <a:r>
              <a:rPr lang="en-US" sz="1400" dirty="0">
                <a:latin typeface="Comic Sans MS"/>
                <a:cs typeface="Comic Sans MS"/>
              </a:rPr>
              <a:t>Works at HERA but at higher </a:t>
            </a:r>
            <a:r>
              <a:rPr lang="en-US" sz="1400" dirty="0">
                <a:latin typeface="Comic Sans MS"/>
                <a:cs typeface="Comic Sans MS"/>
                <a:sym typeface="Symbol" charset="0"/>
              </a:rPr>
              <a:t>√</a:t>
            </a:r>
            <a:r>
              <a:rPr lang="en-US" sz="1400" dirty="0">
                <a:latin typeface="Comic Sans MS"/>
                <a:cs typeface="Comic Sans MS"/>
              </a:rPr>
              <a:t>s</a:t>
            </a:r>
          </a:p>
          <a:p>
            <a:pPr marL="584200" lvl="2" indent="-342900">
              <a:buFont typeface="Wingdings" charset="2"/>
              <a:buChar char="Ø"/>
            </a:pPr>
            <a:r>
              <a:rPr lang="en-US" sz="1400" dirty="0">
                <a:latin typeface="Comic Sans MS"/>
                <a:cs typeface="Comic Sans MS"/>
              </a:rPr>
              <a:t>EIC smaller beam </a:t>
            </a:r>
            <a:r>
              <a:rPr lang="en-US" sz="1400" dirty="0" err="1">
                <a:latin typeface="Comic Sans MS"/>
                <a:cs typeface="Comic Sans MS"/>
              </a:rPr>
              <a:t>rapidities</a:t>
            </a:r>
            <a:endParaRPr lang="en-US" sz="1400" dirty="0">
              <a:latin typeface="Comic Sans MS"/>
              <a:cs typeface="Comic Sans MS"/>
            </a:endParaRPr>
          </a:p>
        </p:txBody>
      </p:sp>
      <p:pic>
        <p:nvPicPr>
          <p:cNvPr id="634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971" y="1376176"/>
            <a:ext cx="3389119" cy="1645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3495" name="Rectangle 7"/>
          <p:cNvSpPr>
            <a:spLocks/>
          </p:cNvSpPr>
          <p:nvPr/>
        </p:nvSpPr>
        <p:spPr bwMode="auto">
          <a:xfrm>
            <a:off x="8180965" y="1181678"/>
            <a:ext cx="4103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/>
            <a:endParaRPr lang="en-US" sz="1200" dirty="0">
              <a:solidFill>
                <a:schemeClr val="tx1"/>
              </a:solidFill>
              <a:latin typeface="Comic Sans MS"/>
              <a:ea typeface="ＭＳ Ｐゴシック" charset="0"/>
              <a:cs typeface="Comic Sans MS"/>
              <a:sym typeface="Arial" charset="0"/>
            </a:endParaRPr>
          </a:p>
        </p:txBody>
      </p:sp>
      <p:sp>
        <p:nvSpPr>
          <p:cNvPr id="63498" name="Rectangle 10"/>
          <p:cNvSpPr>
            <a:spLocks/>
          </p:cNvSpPr>
          <p:nvPr/>
        </p:nvSpPr>
        <p:spPr bwMode="auto">
          <a:xfrm>
            <a:off x="4152900" y="5006983"/>
            <a:ext cx="4991100" cy="1231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9688"/>
            <a:r>
              <a:rPr lang="en-US" u="sng" dirty="0" err="1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Hermeticity</a:t>
            </a:r>
            <a:r>
              <a:rPr lang="en-US" u="sng" dirty="0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 requirement:</a:t>
            </a:r>
          </a:p>
          <a:p>
            <a:pPr marL="39688">
              <a:buSzPct val="125000"/>
              <a:buFont typeface="Arial" charset="0"/>
              <a:buChar char="•"/>
            </a:pPr>
            <a:r>
              <a:rPr lang="en-US" sz="1400" dirty="0" smtClean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 needs </a:t>
            </a:r>
            <a:r>
              <a:rPr lang="en-US" sz="1400" dirty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just </a:t>
            </a:r>
            <a:r>
              <a:rPr lang="en-US" sz="1400" dirty="0" smtClean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detector to be present </a:t>
            </a:r>
            <a:r>
              <a:rPr lang="en-US" sz="1400" dirty="0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  <a:sym typeface="Wingdings"/>
              </a:rPr>
              <a:t> -4 &lt; </a:t>
            </a:r>
            <a:r>
              <a:rPr lang="en-US" sz="1400" dirty="0">
                <a:solidFill>
                  <a:srgbClr val="0000FF"/>
                </a:solidFill>
                <a:latin typeface="Symbol" charset="2"/>
                <a:ea typeface="ＭＳ Ｐゴシック" charset="0"/>
                <a:cs typeface="Symbol" charset="2"/>
                <a:sym typeface="Wingdings"/>
              </a:rPr>
              <a:t>h</a:t>
            </a:r>
            <a:r>
              <a:rPr lang="en-US" sz="1400" dirty="0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  <a:sym typeface="Wingdings"/>
              </a:rPr>
              <a:t> &lt; </a:t>
            </a:r>
            <a:r>
              <a:rPr lang="en-US" sz="1400" dirty="0" smtClean="0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  <a:sym typeface="Wingdings"/>
              </a:rPr>
              <a:t>2</a:t>
            </a:r>
            <a:endParaRPr lang="en-US" sz="1400" dirty="0">
              <a:solidFill>
                <a:schemeClr val="tx1"/>
              </a:solidFill>
              <a:latin typeface="Comic Sans MS"/>
              <a:ea typeface="ＭＳ Ｐゴシック" charset="0"/>
              <a:cs typeface="Comic Sans MS"/>
              <a:sym typeface="Arial" charset="0"/>
            </a:endParaRPr>
          </a:p>
          <a:p>
            <a:pPr marL="39688">
              <a:buSzPct val="125000"/>
              <a:buFont typeface="Arial" charset="0"/>
              <a:buChar char="•"/>
            </a:pPr>
            <a:r>
              <a:rPr lang="en-US" sz="1400" dirty="0" smtClean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 does </a:t>
            </a:r>
            <a:r>
              <a:rPr lang="en-US" sz="1400" dirty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not need momentum or PID</a:t>
            </a:r>
          </a:p>
          <a:p>
            <a:pPr marL="39688">
              <a:buSzPct val="125000"/>
              <a:buFont typeface="Arial" charset="0"/>
              <a:buChar char="•"/>
            </a:pPr>
            <a:r>
              <a:rPr lang="en-US" sz="1400" dirty="0" smtClean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 simulations</a:t>
            </a:r>
            <a:r>
              <a:rPr lang="en-US" sz="1400" dirty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: </a:t>
            </a:r>
            <a:r>
              <a:rPr lang="en-US" sz="1400" dirty="0" smtClean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no show </a:t>
            </a:r>
            <a:r>
              <a:rPr lang="en-US" sz="1400" dirty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stopper for EIC</a:t>
            </a:r>
            <a:r>
              <a:rPr lang="en-US" sz="1400" dirty="0">
                <a:solidFill>
                  <a:srgbClr val="007800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 </a:t>
            </a:r>
            <a:r>
              <a:rPr lang="en-US" sz="1400" dirty="0">
                <a:latin typeface="Comic Sans MS"/>
                <a:ea typeface="ＭＳ Ｐゴシック" charset="0"/>
                <a:cs typeface="Comic Sans MS"/>
                <a:sym typeface="Arial" charset="0"/>
              </a:rPr>
              <a:t>√s</a:t>
            </a:r>
            <a:r>
              <a:rPr lang="en-US" sz="1400" dirty="0" smtClean="0">
                <a:solidFill>
                  <a:srgbClr val="007800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 </a:t>
            </a:r>
          </a:p>
          <a:p>
            <a:pPr marL="39688">
              <a:buSzPct val="125000"/>
            </a:pPr>
            <a:r>
              <a:rPr lang="en-US" sz="1400" dirty="0" smtClean="0">
                <a:solidFill>
                  <a:srgbClr val="007800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  </a:t>
            </a:r>
            <a:r>
              <a:rPr lang="en-US" sz="1400" dirty="0" smtClean="0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(</a:t>
            </a:r>
            <a:r>
              <a:rPr lang="en-US" sz="1400" dirty="0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can achieve </a:t>
            </a:r>
            <a:r>
              <a:rPr lang="en-US" sz="1400" dirty="0" smtClean="0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&lt;10% </a:t>
            </a:r>
            <a:r>
              <a:rPr lang="en-US" sz="1400" dirty="0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contamination, </a:t>
            </a:r>
            <a:r>
              <a:rPr lang="en-US" sz="1400" dirty="0" smtClean="0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90</a:t>
            </a:r>
            <a:r>
              <a:rPr lang="en-US" sz="1400" dirty="0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% efficiency</a:t>
            </a:r>
            <a:r>
              <a:rPr lang="en-US" sz="1600" dirty="0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)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eRHIC R&amp;D Review April 2016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8" r="9208"/>
          <a:stretch/>
        </p:blipFill>
        <p:spPr>
          <a:xfrm>
            <a:off x="4968241" y="1046481"/>
            <a:ext cx="3633894" cy="394879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324609" y="784013"/>
            <a:ext cx="18774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solidFill>
                  <a:srgbClr val="0000FF"/>
                </a:solidFill>
                <a:latin typeface="Symbol" charset="2"/>
                <a:cs typeface="Symbol" charset="2"/>
              </a:rPr>
              <a:t>s</a:t>
            </a:r>
            <a:r>
              <a:rPr lang="en-US" sz="1600" baseline="-25000" dirty="0" err="1" smtClean="0">
                <a:solidFill>
                  <a:srgbClr val="0000FF"/>
                </a:solidFill>
              </a:rPr>
              <a:t>dis</a:t>
            </a:r>
            <a:r>
              <a:rPr lang="en-US" sz="1600" dirty="0" smtClean="0">
                <a:solidFill>
                  <a:srgbClr val="0000FF"/>
                </a:solidFill>
              </a:rPr>
              <a:t>/</a:t>
            </a:r>
            <a:r>
              <a:rPr lang="en-US" sz="1600" dirty="0" err="1" smtClean="0">
                <a:solidFill>
                  <a:srgbClr val="0000FF"/>
                </a:solidFill>
                <a:latin typeface="Symbol" charset="2"/>
                <a:cs typeface="Symbol" charset="2"/>
              </a:rPr>
              <a:t>s</a:t>
            </a:r>
            <a:r>
              <a:rPr lang="en-US" sz="1600" baseline="-25000" dirty="0" err="1" smtClean="0">
                <a:solidFill>
                  <a:srgbClr val="0000FF"/>
                </a:solidFill>
              </a:rPr>
              <a:t>diff</a:t>
            </a:r>
            <a:r>
              <a:rPr lang="en-US" sz="1600" dirty="0" smtClean="0">
                <a:solidFill>
                  <a:srgbClr val="0000FF"/>
                </a:solidFill>
              </a:rPr>
              <a:t> = 90:10</a:t>
            </a:r>
            <a:endParaRPr lang="en-US" sz="1600" dirty="0">
              <a:solidFill>
                <a:srgbClr val="0000FF"/>
              </a:solidFill>
            </a:endParaRPr>
          </a:p>
        </p:txBody>
      </p:sp>
      <p:pic>
        <p:nvPicPr>
          <p:cNvPr id="6349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46" r="6760"/>
          <a:stretch>
            <a:fillRect/>
          </a:stretch>
        </p:blipFill>
        <p:spPr bwMode="auto">
          <a:xfrm>
            <a:off x="101600" y="3343911"/>
            <a:ext cx="3285623" cy="3514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6" name="Rectangle 8"/>
          <p:cNvSpPr>
            <a:spLocks/>
          </p:cNvSpPr>
          <p:nvPr/>
        </p:nvSpPr>
        <p:spPr bwMode="auto">
          <a:xfrm>
            <a:off x="1069908" y="4574821"/>
            <a:ext cx="49379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/>
            <a:r>
              <a:rPr lang="en-US" dirty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DIS</a:t>
            </a:r>
          </a:p>
        </p:txBody>
      </p:sp>
      <p:sp>
        <p:nvSpPr>
          <p:cNvPr id="63497" name="Rectangle 9"/>
          <p:cNvSpPr>
            <a:spLocks/>
          </p:cNvSpPr>
          <p:nvPr/>
        </p:nvSpPr>
        <p:spPr bwMode="auto">
          <a:xfrm>
            <a:off x="1387781" y="5388590"/>
            <a:ext cx="127950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/>
            <a:r>
              <a:rPr lang="en-US" dirty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Diffractive</a:t>
            </a:r>
          </a:p>
        </p:txBody>
      </p:sp>
      <p:sp>
        <p:nvSpPr>
          <p:cNvPr id="63494" name="Rectangle 6"/>
          <p:cNvSpPr>
            <a:spLocks/>
          </p:cNvSpPr>
          <p:nvPr/>
        </p:nvSpPr>
        <p:spPr bwMode="auto">
          <a:xfrm>
            <a:off x="-385192" y="3007422"/>
            <a:ext cx="4464050" cy="609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9688" algn="ctr"/>
            <a:r>
              <a:rPr lang="en-US" sz="1400" dirty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Diffractive</a:t>
            </a:r>
            <a:r>
              <a:rPr lang="en-US" sz="1400" dirty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Symbol" charset="0"/>
              </a:rPr>
              <a:t> ρ</a:t>
            </a:r>
            <a:r>
              <a:rPr lang="en-US" sz="1400" baseline="32000" dirty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0  </a:t>
            </a:r>
            <a:r>
              <a:rPr lang="en-US" sz="1400" dirty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production at EIC:</a:t>
            </a:r>
          </a:p>
          <a:p>
            <a:pPr marL="39688" algn="ctr"/>
            <a:r>
              <a:rPr lang="en-US" sz="1400" dirty="0">
                <a:solidFill>
                  <a:srgbClr val="0000FF"/>
                </a:solidFill>
                <a:latin typeface="Symbol" charset="2"/>
                <a:ea typeface="ＭＳ Ｐゴシック" charset="0"/>
                <a:cs typeface="Symbol" charset="2"/>
                <a:sym typeface="Symbol" charset="0"/>
              </a:rPr>
              <a:t>h</a:t>
            </a:r>
            <a:r>
              <a:rPr lang="en-US" sz="1400" dirty="0" smtClean="0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  <a:sym typeface="Symbol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of MFP</a:t>
            </a:r>
          </a:p>
        </p:txBody>
      </p:sp>
    </p:spTree>
    <p:extLst>
      <p:ext uri="{BB962C8B-B14F-4D97-AF65-F5344CB8AC3E}">
        <p14:creationId xmlns:p14="http://schemas.microsoft.com/office/powerpoint/2010/main" val="443088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8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160" y="896739"/>
            <a:ext cx="8367117" cy="1918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09600"/>
          </a:xfrm>
          <a:ln/>
        </p:spPr>
        <p:txBody>
          <a:bodyPr lIns="64291" tIns="32146" rIns="64291" bIns="32146"/>
          <a:lstStyle/>
          <a:p>
            <a:r>
              <a:rPr lang="en-US" dirty="0" smtClean="0"/>
              <a:t>STAR RP</a:t>
            </a:r>
            <a:r>
              <a:rPr lang="en-US" cap="none" dirty="0" smtClean="0"/>
              <a:t>s</a:t>
            </a:r>
            <a:r>
              <a:rPr lang="en-US" dirty="0" smtClean="0"/>
              <a:t> in RHIC</a:t>
            </a:r>
            <a:endParaRPr lang="en-US" dirty="0"/>
          </a:p>
        </p:txBody>
      </p:sp>
      <p:sp>
        <p:nvSpPr>
          <p:cNvPr id="37891" name="Rectangle 3"/>
          <p:cNvSpPr>
            <a:spLocks/>
          </p:cNvSpPr>
          <p:nvPr/>
        </p:nvSpPr>
        <p:spPr bwMode="auto">
          <a:xfrm>
            <a:off x="0" y="3100912"/>
            <a:ext cx="9144000" cy="3220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5351" bIns="0" anchor="ctr"/>
          <a:lstStyle/>
          <a:p>
            <a:pPr marL="34601">
              <a:spcBef>
                <a:spcPts val="615"/>
              </a:spcBef>
              <a:buClr>
                <a:srgbClr val="0000FF"/>
              </a:buClr>
              <a:buSzPct val="100000"/>
            </a:pPr>
            <a:r>
              <a:rPr lang="en-US" b="1" dirty="0" smtClean="0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  <a:sym typeface="Verdana" charset="0"/>
              </a:rPr>
              <a:t>   Follow PAC recommendation to develop a solution to run pp2pp@STAR with </a:t>
            </a:r>
          </a:p>
          <a:p>
            <a:pPr marL="34601">
              <a:spcBef>
                <a:spcPts val="615"/>
              </a:spcBef>
              <a:buClr>
                <a:srgbClr val="0000FF"/>
              </a:buClr>
              <a:buSzPct val="100000"/>
            </a:pPr>
            <a:r>
              <a:rPr lang="en-US" dirty="0" smtClean="0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  <a:sym typeface="Verdana" charset="0"/>
              </a:rPr>
              <a:t>   std. physics data taking </a:t>
            </a:r>
            <a:r>
              <a:rPr lang="en-US" dirty="0" smtClean="0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  <a:sym typeface="Wingdings"/>
              </a:rPr>
              <a:t> </a:t>
            </a:r>
            <a:r>
              <a:rPr lang="en-US" dirty="0">
                <a:solidFill>
                  <a:srgbClr val="FF00FF"/>
                </a:solidFill>
                <a:latin typeface="Comic Sans MS"/>
                <a:cs typeface="Comic Sans MS"/>
                <a:sym typeface="Wingdings"/>
              </a:rPr>
              <a:t>No special </a:t>
            </a:r>
            <a:r>
              <a:rPr lang="en-US" dirty="0">
                <a:solidFill>
                  <a:srgbClr val="FF00FF"/>
                </a:solidFill>
                <a:latin typeface="Symbol" charset="2"/>
                <a:cs typeface="Symbol" charset="2"/>
                <a:sym typeface="Wingdings"/>
              </a:rPr>
              <a:t>b</a:t>
            </a:r>
            <a:r>
              <a:rPr lang="en-US" dirty="0">
                <a:solidFill>
                  <a:srgbClr val="FF00FF"/>
                </a:solidFill>
                <a:latin typeface="Comic Sans MS"/>
                <a:cs typeface="Comic Sans MS"/>
                <a:sym typeface="Wingdings"/>
              </a:rPr>
              <a:t>* running </a:t>
            </a:r>
            <a:r>
              <a:rPr lang="en-US" dirty="0" smtClean="0">
                <a:solidFill>
                  <a:srgbClr val="FF00FF"/>
                </a:solidFill>
                <a:latin typeface="Comic Sans MS"/>
                <a:cs typeface="Comic Sans MS"/>
                <a:sym typeface="Wingdings"/>
              </a:rPr>
              <a:t>any more</a:t>
            </a:r>
            <a:endParaRPr lang="en-US" dirty="0" smtClean="0">
              <a:solidFill>
                <a:srgbClr val="0000FF"/>
              </a:solidFill>
              <a:latin typeface="Comic Sans MS"/>
              <a:ea typeface="ＭＳ Ｐゴシック" charset="0"/>
              <a:cs typeface="Comic Sans MS"/>
              <a:sym typeface="Verdana" charset="0"/>
            </a:endParaRPr>
          </a:p>
          <a:p>
            <a:pPr marL="320351" indent="-285750">
              <a:spcBef>
                <a:spcPts val="615"/>
              </a:spcBef>
              <a:buClr>
                <a:srgbClr val="0000FF"/>
              </a:buClr>
              <a:buSzPct val="100000"/>
              <a:buFont typeface="Wingdings" charset="2"/>
              <a:buChar char="q"/>
            </a:pPr>
            <a:r>
              <a:rPr lang="en-US" b="1" dirty="0" smtClean="0">
                <a:solidFill>
                  <a:srgbClr val="322F31"/>
                </a:solidFill>
                <a:latin typeface="Comic Sans MS"/>
                <a:ea typeface="ＭＳ Ｐゴシック" charset="0"/>
                <a:cs typeface="Comic Sans MS"/>
              </a:rPr>
              <a:t>should cover </a:t>
            </a:r>
            <a:r>
              <a:rPr lang="en-US" b="1" dirty="0" smtClean="0">
                <a:latin typeface="Comic Sans MS"/>
                <a:ea typeface="ＭＳ Ｐゴシック" charset="0"/>
                <a:cs typeface="Comic Sans MS"/>
              </a:rPr>
              <a:t>wide range in t </a:t>
            </a:r>
            <a:r>
              <a:rPr lang="en-US" b="1" dirty="0" smtClean="0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  <a:sym typeface="Wingdings"/>
              </a:rPr>
              <a:t></a:t>
            </a:r>
            <a:r>
              <a:rPr lang="en-US" b="1" dirty="0" smtClean="0">
                <a:latin typeface="Comic Sans MS"/>
                <a:ea typeface="ＭＳ Ｐゴシック" charset="0"/>
                <a:cs typeface="Comic Sans MS"/>
                <a:sym typeface="Wingdings"/>
              </a:rPr>
              <a:t> RPs at 15m &amp; 17m</a:t>
            </a:r>
            <a:endParaRPr lang="en-US" b="1" dirty="0">
              <a:latin typeface="Comic Sans MS"/>
              <a:ea typeface="ＭＳ Ｐゴシック" charset="0"/>
              <a:cs typeface="Comic Sans MS"/>
            </a:endParaRPr>
          </a:p>
          <a:p>
            <a:pPr marL="320351" indent="-285750">
              <a:spcBef>
                <a:spcPts val="501"/>
              </a:spcBef>
              <a:buClr>
                <a:srgbClr val="0000FF"/>
              </a:buClr>
              <a:buSzPct val="100000"/>
              <a:buFont typeface="Wingdings" charset="2"/>
              <a:buChar char="q"/>
            </a:pPr>
            <a:r>
              <a:rPr lang="en-US" b="1" dirty="0">
                <a:latin typeface="Comic Sans MS"/>
                <a:ea typeface="ＭＳ Ｐゴシック" charset="0"/>
                <a:cs typeface="Comic Sans MS"/>
                <a:sym typeface="Verdana" charset="0"/>
              </a:rPr>
              <a:t>Staged </a:t>
            </a:r>
            <a:r>
              <a:rPr lang="en-US" b="1" dirty="0" smtClean="0">
                <a:latin typeface="Comic Sans MS"/>
                <a:ea typeface="ＭＳ Ｐゴシック" charset="0"/>
                <a:cs typeface="Comic Sans MS"/>
                <a:sym typeface="Verdana" charset="0"/>
              </a:rPr>
              <a:t>implementation</a:t>
            </a:r>
            <a:endParaRPr lang="en-US" sz="2400" b="1" dirty="0">
              <a:latin typeface="Comic Sans MS"/>
              <a:ea typeface="ＭＳ Ｐゴシック" charset="0"/>
              <a:cs typeface="Comic Sans MS"/>
            </a:endParaRPr>
          </a:p>
          <a:p>
            <a:pPr marL="777551" lvl="1" indent="-285750">
              <a:spcBef>
                <a:spcPts val="422"/>
              </a:spcBef>
              <a:buClr>
                <a:srgbClr val="0000FF"/>
              </a:buClr>
              <a:buFont typeface="Wingdings" charset="2"/>
              <a:buChar char="q"/>
            </a:pPr>
            <a:r>
              <a:rPr lang="en-US" sz="1600" b="1" dirty="0" smtClean="0">
                <a:latin typeface="Comic Sans MS"/>
                <a:ea typeface="ＭＳ Ｐゴシック" charset="0"/>
                <a:cs typeface="Comic Sans MS"/>
              </a:rPr>
              <a:t>Phase </a:t>
            </a:r>
            <a:r>
              <a:rPr lang="en-US" sz="1600" b="1" dirty="0">
                <a:latin typeface="Comic Sans MS"/>
                <a:ea typeface="ＭＳ Ｐゴシック" charset="0"/>
                <a:cs typeface="Comic Sans MS"/>
              </a:rPr>
              <a:t>I </a:t>
            </a:r>
            <a:r>
              <a:rPr lang="en-US" sz="1600" b="1" dirty="0" smtClean="0">
                <a:latin typeface="Comic Sans MS"/>
                <a:ea typeface="ＭＳ Ｐゴシック" charset="0"/>
                <a:cs typeface="Comic Sans MS"/>
              </a:rPr>
              <a:t>(&lt;2015)</a:t>
            </a:r>
            <a:r>
              <a:rPr lang="en-US" sz="1600" b="1" dirty="0">
                <a:latin typeface="Comic Sans MS"/>
                <a:ea typeface="ＭＳ Ｐゴシック" charset="0"/>
                <a:cs typeface="Comic Sans MS"/>
              </a:rPr>
              <a:t>: </a:t>
            </a:r>
            <a:r>
              <a:rPr lang="en-US" sz="1600" b="1" dirty="0" smtClean="0">
                <a:latin typeface="Comic Sans MS"/>
                <a:ea typeface="ＭＳ Ｐゴシック" charset="0"/>
                <a:cs typeface="Comic Sans MS"/>
              </a:rPr>
              <a:t>low</a:t>
            </a:r>
            <a:r>
              <a:rPr lang="en-US" sz="1600" b="1" dirty="0">
                <a:latin typeface="Comic Sans MS"/>
                <a:ea typeface="ＭＳ Ｐゴシック" charset="0"/>
                <a:cs typeface="Comic Sans MS"/>
              </a:rPr>
              <a:t>-t coverage</a:t>
            </a:r>
          </a:p>
          <a:p>
            <a:pPr marL="777551" lvl="1" indent="-285750">
              <a:spcBef>
                <a:spcPts val="422"/>
              </a:spcBef>
              <a:buClr>
                <a:srgbClr val="0000FF"/>
              </a:buClr>
              <a:buFont typeface="Wingdings" charset="2"/>
              <a:buChar char="q"/>
            </a:pPr>
            <a:r>
              <a:rPr lang="en-US" sz="1600" b="1" dirty="0" smtClean="0">
                <a:latin typeface="Comic Sans MS"/>
                <a:ea typeface="ＭＳ Ｐゴシック" charset="0"/>
                <a:cs typeface="Comic Sans MS"/>
              </a:rPr>
              <a:t>Phase </a:t>
            </a:r>
            <a:r>
              <a:rPr lang="en-US" sz="1600" b="1" dirty="0">
                <a:latin typeface="Comic Sans MS"/>
                <a:ea typeface="ＭＳ Ｐゴシック" charset="0"/>
                <a:cs typeface="Comic Sans MS"/>
              </a:rPr>
              <a:t>II </a:t>
            </a:r>
            <a:r>
              <a:rPr lang="en-US" sz="1600" b="1" dirty="0" smtClean="0">
                <a:latin typeface="Comic Sans MS"/>
                <a:ea typeface="ＭＳ Ｐゴシック" charset="0"/>
                <a:cs typeface="Comic Sans MS"/>
              </a:rPr>
              <a:t>(</a:t>
            </a:r>
            <a:r>
              <a:rPr lang="en-US" sz="1600" dirty="0" smtClean="0">
                <a:latin typeface="Comic Sans MS"/>
                <a:ea typeface="ＭＳ Ｐゴシック" charset="0"/>
                <a:cs typeface="Comic Sans MS"/>
              </a:rPr>
              <a:t>&gt;2014</a:t>
            </a:r>
            <a:r>
              <a:rPr lang="en-US" sz="1600" b="1" dirty="0" smtClean="0">
                <a:latin typeface="Comic Sans MS"/>
                <a:ea typeface="ＭＳ Ｐゴシック" charset="0"/>
                <a:cs typeface="Comic Sans MS"/>
              </a:rPr>
              <a:t>) </a:t>
            </a:r>
            <a:r>
              <a:rPr lang="en-US" sz="1600" b="1" dirty="0">
                <a:latin typeface="Comic Sans MS"/>
                <a:ea typeface="ＭＳ Ｐゴシック" charset="0"/>
                <a:cs typeface="Comic Sans MS"/>
              </a:rPr>
              <a:t>: for </a:t>
            </a:r>
            <a:r>
              <a:rPr lang="en-US" sz="1600" dirty="0" smtClean="0">
                <a:latin typeface="Comic Sans MS"/>
                <a:ea typeface="ＭＳ Ｐゴシック" charset="0"/>
                <a:cs typeface="Comic Sans MS"/>
              </a:rPr>
              <a:t>larger</a:t>
            </a:r>
            <a:r>
              <a:rPr lang="en-US" sz="1600" b="1" dirty="0" smtClean="0">
                <a:latin typeface="Comic Sans MS"/>
                <a:ea typeface="ＭＳ Ｐゴシック" charset="0"/>
                <a:cs typeface="Comic Sans MS"/>
              </a:rPr>
              <a:t>-</a:t>
            </a:r>
            <a:r>
              <a:rPr lang="en-US" sz="1600" b="1" dirty="0">
                <a:latin typeface="Comic Sans MS"/>
                <a:ea typeface="ＭＳ Ｐゴシック" charset="0"/>
                <a:cs typeface="Comic Sans MS"/>
              </a:rPr>
              <a:t>t </a:t>
            </a:r>
            <a:r>
              <a:rPr lang="en-US" sz="1600" b="1" dirty="0" smtClean="0">
                <a:latin typeface="Comic Sans MS"/>
                <a:ea typeface="ＭＳ Ｐゴシック" charset="0"/>
                <a:cs typeface="Comic Sans MS"/>
              </a:rPr>
              <a:t>coverage</a:t>
            </a:r>
          </a:p>
          <a:p>
            <a:pPr marL="777551" lvl="1" indent="-285750">
              <a:spcBef>
                <a:spcPts val="422"/>
              </a:spcBef>
              <a:buClr>
                <a:srgbClr val="0000FF"/>
              </a:buClr>
              <a:buFont typeface="Wingdings" charset="0"/>
              <a:buChar char="à"/>
            </a:pPr>
            <a:r>
              <a:rPr lang="en-US" sz="1600" dirty="0" smtClean="0">
                <a:latin typeface="Comic Sans MS"/>
                <a:ea typeface="ＭＳ Ｐゴシック" charset="0"/>
                <a:cs typeface="Comic Sans MS"/>
                <a:sym typeface="Wingdings"/>
              </a:rPr>
              <a:t>1</a:t>
            </a:r>
            <a:r>
              <a:rPr lang="en-US" sz="1600" baseline="30000" dirty="0" smtClean="0">
                <a:latin typeface="Comic Sans MS"/>
                <a:ea typeface="ＭＳ Ｐゴシック" charset="0"/>
                <a:cs typeface="Comic Sans MS"/>
                <a:sym typeface="Wingdings"/>
              </a:rPr>
              <a:t>st</a:t>
            </a:r>
            <a:r>
              <a:rPr lang="en-US" sz="1600" dirty="0" smtClean="0">
                <a:latin typeface="Comic Sans MS"/>
                <a:ea typeface="ＭＳ Ｐゴシック" charset="0"/>
                <a:cs typeface="Comic Sans MS"/>
                <a:sym typeface="Wingdings"/>
              </a:rPr>
              <a:t> step reuse Phase I RP at new location only in y (Run-2015+2017)</a:t>
            </a:r>
          </a:p>
          <a:p>
            <a:pPr marL="777551" lvl="1" indent="-285750">
              <a:spcBef>
                <a:spcPts val="422"/>
              </a:spcBef>
              <a:buClr>
                <a:srgbClr val="0000FF"/>
              </a:buClr>
              <a:buFont typeface="Wingdings" charset="0"/>
              <a:buChar char="à"/>
            </a:pPr>
            <a:r>
              <a:rPr lang="en-US" sz="1600" dirty="0" smtClean="0">
                <a:latin typeface="Comic Sans MS"/>
                <a:ea typeface="ＭＳ Ｐゴシック" charset="0"/>
                <a:cs typeface="Comic Sans MS"/>
                <a:sym typeface="Wingdings"/>
              </a:rPr>
              <a:t>full phase-II:</a:t>
            </a:r>
            <a:r>
              <a:rPr lang="en-US" sz="1600" b="1" dirty="0" smtClean="0">
                <a:latin typeface="Comic Sans MS"/>
                <a:ea typeface="ＭＳ Ｐゴシック" charset="0"/>
                <a:cs typeface="Comic Sans MS"/>
                <a:sym typeface="Wingdings"/>
              </a:rPr>
              <a:t> new bigger acceptance RPs &amp; add RP in x-direction</a:t>
            </a:r>
          </a:p>
          <a:p>
            <a:pPr marL="1234751" lvl="2" indent="-285750">
              <a:spcBef>
                <a:spcPts val="422"/>
              </a:spcBef>
              <a:buClr>
                <a:srgbClr val="0000FF"/>
              </a:buClr>
              <a:buFont typeface="Wingdings" charset="0"/>
              <a:buChar char="à"/>
            </a:pPr>
            <a:r>
              <a:rPr lang="en-US" sz="1600" dirty="0">
                <a:latin typeface="Comic Sans MS"/>
                <a:cs typeface="Comic Sans MS"/>
              </a:rPr>
              <a:t>full coverage in </a:t>
            </a:r>
            <a:r>
              <a:rPr lang="en-US" sz="1600" dirty="0" err="1">
                <a:latin typeface="Comic Sans MS"/>
                <a:cs typeface="Comic Sans MS"/>
                <a:sym typeface="Symbol" charset="0"/>
              </a:rPr>
              <a:t>φ</a:t>
            </a:r>
            <a:r>
              <a:rPr lang="en-US" sz="1600" dirty="0">
                <a:latin typeface="Comic Sans MS"/>
                <a:cs typeface="Comic Sans MS"/>
              </a:rPr>
              <a:t> not possible due to machine constraints </a:t>
            </a:r>
            <a:endParaRPr lang="en-US" sz="1600" b="1" dirty="0" smtClean="0">
              <a:latin typeface="Comic Sans MS"/>
              <a:ea typeface="ＭＳ Ｐゴシック" charset="0"/>
              <a:cs typeface="Comic Sans MS"/>
              <a:sym typeface="Wingdings"/>
            </a:endParaRPr>
          </a:p>
          <a:p>
            <a:pPr marL="320351" indent="-285750">
              <a:spcBef>
                <a:spcPts val="422"/>
              </a:spcBef>
              <a:buClr>
                <a:srgbClr val="0000FF"/>
              </a:buClr>
              <a:buFont typeface="Wingdings" charset="2"/>
              <a:buChar char="q"/>
            </a:pPr>
            <a:r>
              <a:rPr lang="en-US" dirty="0" smtClean="0">
                <a:latin typeface="Comic Sans MS"/>
                <a:ea typeface="ＭＳ Ｐゴシック" charset="0"/>
                <a:cs typeface="Comic Sans MS"/>
              </a:rPr>
              <a:t>Full Phase-II: Good acceptance also for spectator protons </a:t>
            </a:r>
          </a:p>
          <a:p>
            <a:pPr marL="34601">
              <a:spcBef>
                <a:spcPts val="422"/>
              </a:spcBef>
              <a:buClr>
                <a:srgbClr val="0000FF"/>
              </a:buClr>
            </a:pPr>
            <a:r>
              <a:rPr lang="en-US" dirty="0">
                <a:latin typeface="Comic Sans MS"/>
                <a:ea typeface="ＭＳ Ｐゴシック" charset="0"/>
                <a:cs typeface="Comic Sans MS"/>
              </a:rPr>
              <a:t> </a:t>
            </a:r>
            <a:r>
              <a:rPr lang="en-US" dirty="0" smtClean="0">
                <a:latin typeface="Comic Sans MS"/>
                <a:ea typeface="ＭＳ Ｐゴシック" charset="0"/>
                <a:cs typeface="Comic Sans MS"/>
              </a:rPr>
              <a:t>                   from</a:t>
            </a:r>
            <a:r>
              <a:rPr lang="en-US" b="1" dirty="0" smtClean="0">
                <a:latin typeface="Comic Sans MS"/>
                <a:ea typeface="ＭＳ Ｐゴシック" charset="0"/>
                <a:cs typeface="Comic Sans MS"/>
              </a:rPr>
              <a:t> deuterium and He-3 collisions</a:t>
            </a:r>
          </a:p>
          <a:p>
            <a:pPr marL="320351" indent="-285750">
              <a:spcBef>
                <a:spcPts val="422"/>
              </a:spcBef>
              <a:buClr>
                <a:srgbClr val="0000FF"/>
              </a:buClr>
              <a:buFont typeface="Wingdings" charset="2"/>
              <a:buChar char="q"/>
            </a:pPr>
            <a:endParaRPr lang="en-US" sz="1600" b="1" dirty="0" smtClean="0">
              <a:latin typeface="Comic Sans MS"/>
              <a:ea typeface="ＭＳ Ｐゴシック" charset="0"/>
              <a:cs typeface="Comic Sans MS"/>
            </a:endParaRPr>
          </a:p>
        </p:txBody>
      </p:sp>
      <p:sp>
        <p:nvSpPr>
          <p:cNvPr id="37892" name="Rectangle 4"/>
          <p:cNvSpPr>
            <a:spLocks/>
          </p:cNvSpPr>
          <p:nvPr/>
        </p:nvSpPr>
        <p:spPr bwMode="auto">
          <a:xfrm>
            <a:off x="6097860" y="846711"/>
            <a:ext cx="1095419" cy="230832"/>
          </a:xfrm>
          <a:prstGeom prst="rect">
            <a:avLst/>
          </a:prstGeom>
          <a:solidFill>
            <a:srgbClr val="CCFF66"/>
          </a:solidFill>
          <a:ln>
            <a:noFill/>
          </a:ln>
          <a:extLst/>
        </p:spPr>
        <p:txBody>
          <a:bodyPr wrap="square" lIns="0" tIns="0" rIns="0" bIns="0" anchor="ctr">
            <a:spAutoFit/>
          </a:bodyPr>
          <a:lstStyle/>
          <a:p>
            <a:r>
              <a:rPr lang="en-US" sz="1500">
                <a:ea typeface="ＭＳ Ｐゴシック" charset="0"/>
                <a:cs typeface="Gill Sans" charset="0"/>
              </a:rPr>
              <a:t>at 15-17m</a:t>
            </a:r>
          </a:p>
        </p:txBody>
      </p:sp>
      <p:sp>
        <p:nvSpPr>
          <p:cNvPr id="37893" name="Rectangle 5"/>
          <p:cNvSpPr>
            <a:spLocks/>
          </p:cNvSpPr>
          <p:nvPr/>
        </p:nvSpPr>
        <p:spPr bwMode="auto">
          <a:xfrm>
            <a:off x="7548934" y="706384"/>
            <a:ext cx="1066745" cy="230832"/>
          </a:xfrm>
          <a:prstGeom prst="rect">
            <a:avLst/>
          </a:prstGeom>
          <a:solidFill>
            <a:srgbClr val="CCFF66"/>
          </a:solidFill>
          <a:ln>
            <a:noFill/>
          </a:ln>
          <a:extLst/>
        </p:spPr>
        <p:txBody>
          <a:bodyPr wrap="square" lIns="0" tIns="0" rIns="0" bIns="0" anchor="ctr">
            <a:spAutoFit/>
          </a:bodyPr>
          <a:lstStyle/>
          <a:p>
            <a:r>
              <a:rPr lang="en-US" sz="1500" dirty="0">
                <a:ea typeface="ＭＳ Ｐゴシック" charset="0"/>
                <a:cs typeface="Gill Sans" charset="0"/>
              </a:rPr>
              <a:t>at 55-58m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37A68-6CDC-BF4C-A518-F2B8A7ADE480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1880" y="3320203"/>
            <a:ext cx="1722120" cy="157988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7281545" y="4956532"/>
            <a:ext cx="1862455" cy="1901468"/>
            <a:chOff x="7281545" y="3577167"/>
            <a:chExt cx="1862455" cy="1901468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81545" y="3785090"/>
              <a:ext cx="1862455" cy="1693545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7461270" y="3577167"/>
              <a:ext cx="11733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rgbClr val="0000FF"/>
                  </a:solidFill>
                </a:rPr>
                <a:t>full Phase-II</a:t>
              </a:r>
              <a:endParaRPr lang="en-US" sz="1200" dirty="0">
                <a:solidFill>
                  <a:srgbClr val="0000FF"/>
                </a:solidFill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7556105" y="3244679"/>
            <a:ext cx="1572215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0000FF"/>
                </a:solidFill>
              </a:rPr>
              <a:t>Phase-II: 1</a:t>
            </a:r>
            <a:r>
              <a:rPr lang="en-US" sz="1200" baseline="30000" dirty="0" smtClean="0">
                <a:solidFill>
                  <a:srgbClr val="0000FF"/>
                </a:solidFill>
              </a:rPr>
              <a:t>st</a:t>
            </a:r>
            <a:r>
              <a:rPr lang="en-US" sz="1200" dirty="0" smtClean="0">
                <a:solidFill>
                  <a:srgbClr val="0000FF"/>
                </a:solidFill>
              </a:rPr>
              <a:t> step</a:t>
            </a:r>
            <a:endParaRPr lang="en-US" sz="1200" dirty="0">
              <a:solidFill>
                <a:srgbClr val="0000FF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184727" y="2440406"/>
            <a:ext cx="7545918" cy="4508369"/>
            <a:chOff x="148166" y="2168127"/>
            <a:chExt cx="7545918" cy="4508369"/>
          </a:xfrm>
        </p:grpSpPr>
        <p:grpSp>
          <p:nvGrpSpPr>
            <p:cNvPr id="11" name="Group 10"/>
            <p:cNvGrpSpPr/>
            <p:nvPr/>
          </p:nvGrpSpPr>
          <p:grpSpPr>
            <a:xfrm>
              <a:off x="148166" y="2168127"/>
              <a:ext cx="5870848" cy="4508369"/>
              <a:chOff x="0" y="2148547"/>
              <a:chExt cx="5870848" cy="4508369"/>
            </a:xfrm>
          </p:grpSpPr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2148547"/>
                <a:ext cx="5870848" cy="4508369"/>
              </a:xfrm>
              <a:prstGeom prst="rect">
                <a:avLst/>
              </a:prstGeom>
            </p:spPr>
          </p:pic>
          <p:sp>
            <p:nvSpPr>
              <p:cNvPr id="4" name="TextBox 3"/>
              <p:cNvSpPr txBox="1"/>
              <p:nvPr/>
            </p:nvSpPr>
            <p:spPr>
              <a:xfrm>
                <a:off x="1100665" y="4730744"/>
                <a:ext cx="104668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rgbClr val="FF0000"/>
                    </a:solidFill>
                  </a:rPr>
                  <a:t>1</a:t>
                </a:r>
                <a:r>
                  <a:rPr lang="en-US" baseline="30000" dirty="0" smtClean="0">
                    <a:solidFill>
                      <a:srgbClr val="FF0000"/>
                    </a:solidFill>
                  </a:rPr>
                  <a:t>st</a:t>
                </a:r>
                <a:r>
                  <a:rPr lang="en-US" dirty="0" smtClean="0">
                    <a:solidFill>
                      <a:srgbClr val="FF0000"/>
                    </a:solidFill>
                  </a:rPr>
                  <a:t> step</a:t>
                </a:r>
                <a:endParaRPr lang="en-US" dirty="0">
                  <a:solidFill>
                    <a:srgbClr val="FF0000"/>
                  </a:solidFill>
                </a:endParaRPr>
              </a:p>
            </p:txBody>
          </p:sp>
        </p:grpSp>
        <p:cxnSp>
          <p:nvCxnSpPr>
            <p:cNvPr id="14" name="Straight Arrow Connector 13"/>
            <p:cNvCxnSpPr/>
            <p:nvPr/>
          </p:nvCxnSpPr>
          <p:spPr bwMode="auto">
            <a:xfrm>
              <a:off x="4191001" y="5408085"/>
              <a:ext cx="3503083" cy="285750"/>
            </a:xfrm>
            <a:prstGeom prst="straightConnector1">
              <a:avLst/>
            </a:prstGeom>
            <a:solidFill>
              <a:schemeClr val="accent1"/>
            </a:solidFill>
            <a:ln w="31750" cap="flat" cmpd="sng" algn="ctr">
              <a:solidFill>
                <a:srgbClr val="0000FF"/>
              </a:solidFill>
              <a:prstDash val="solid"/>
              <a:round/>
              <a:headEnd type="triangle" w="med" len="med"/>
              <a:tailEnd type="triangle"/>
            </a:ln>
            <a:effectLst/>
          </p:spPr>
        </p:cxnSp>
        <p:cxnSp>
          <p:nvCxnSpPr>
            <p:cNvPr id="24" name="Straight Arrow Connector 23"/>
            <p:cNvCxnSpPr/>
            <p:nvPr/>
          </p:nvCxnSpPr>
          <p:spPr bwMode="auto">
            <a:xfrm flipV="1">
              <a:off x="2681817" y="3788833"/>
              <a:ext cx="4811183" cy="1126067"/>
            </a:xfrm>
            <a:prstGeom prst="straightConnector1">
              <a:avLst/>
            </a:prstGeom>
            <a:solidFill>
              <a:schemeClr val="accent1"/>
            </a:solidFill>
            <a:ln w="31750" cap="flat" cmpd="sng" algn="ctr">
              <a:solidFill>
                <a:srgbClr val="FF0000"/>
              </a:solidFill>
              <a:prstDash val="solid"/>
              <a:round/>
              <a:headEnd type="triangle" w="med" len="med"/>
              <a:tailEnd type="triangle"/>
            </a:ln>
            <a:effectLst/>
          </p:spPr>
        </p:cxn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eRHIC R&amp;D Review April 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012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STAR RP</a:t>
            </a:r>
            <a:r>
              <a:rPr lang="en-US" cap="none" dirty="0"/>
              <a:t>s</a:t>
            </a:r>
            <a:r>
              <a:rPr lang="en-US" dirty="0"/>
              <a:t> in RHIC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eRHIC R&amp;D Review April 2016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7783" y="758257"/>
            <a:ext cx="6710218" cy="563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831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465667" y="0"/>
            <a:ext cx="9609667" cy="609600"/>
          </a:xfrm>
        </p:spPr>
        <p:txBody>
          <a:bodyPr/>
          <a:lstStyle/>
          <a:p>
            <a:r>
              <a:rPr lang="en-US" dirty="0" smtClean="0"/>
              <a:t>Exclusive Reactions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4290FA33-C24F-264B-B461-8B64BA4F7731}" type="slidenum">
              <a:rPr lang="en-US" sz="1200">
                <a:solidFill>
                  <a:srgbClr val="898989"/>
                </a:solidFill>
                <a:latin typeface="Calibri" charset="0"/>
              </a:rPr>
              <a:pPr eaLnBrk="1" hangingPunct="1"/>
              <a:t>29</a:t>
            </a:fld>
            <a:endParaRPr lang="en-US" sz="1200">
              <a:solidFill>
                <a:srgbClr val="898989"/>
              </a:solidFill>
              <a:latin typeface="Calibri" charset="0"/>
            </a:endParaRPr>
          </a:p>
        </p:txBody>
      </p:sp>
      <p:sp>
        <p:nvSpPr>
          <p:cNvPr id="66" name="TextBox 65"/>
          <p:cNvSpPr txBox="1">
            <a:spLocks noChangeArrowheads="1"/>
          </p:cNvSpPr>
          <p:nvPr/>
        </p:nvSpPr>
        <p:spPr bwMode="auto">
          <a:xfrm>
            <a:off x="5271" y="478259"/>
            <a:ext cx="39756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 b="1" u="sng" dirty="0" smtClean="0">
                <a:solidFill>
                  <a:srgbClr val="0000FF"/>
                </a:solidFill>
                <a:latin typeface="Comic Sans MS" charset="0"/>
                <a:cs typeface="Comic Sans MS" charset="0"/>
              </a:rPr>
              <a:t>two methods: to select events</a:t>
            </a:r>
            <a:endParaRPr lang="en-US" sz="2000" b="1" u="sng" dirty="0">
              <a:solidFill>
                <a:srgbClr val="0000FF"/>
              </a:solidFill>
              <a:latin typeface="Comic Sans MS" charset="0"/>
              <a:cs typeface="Comic Sans MS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E.C. Aschenauer</a:t>
            </a:r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eRHIC R&amp;D Review April 2016</a:t>
            </a:r>
            <a:endParaRPr lang="en-US" altLang="ja-JP"/>
          </a:p>
        </p:txBody>
      </p:sp>
      <p:grpSp>
        <p:nvGrpSpPr>
          <p:cNvPr id="9" name="Group 8"/>
          <p:cNvGrpSpPr/>
          <p:nvPr/>
        </p:nvGrpSpPr>
        <p:grpSpPr>
          <a:xfrm>
            <a:off x="132293" y="974299"/>
            <a:ext cx="7159151" cy="1737879"/>
            <a:chOff x="1597026" y="2430560"/>
            <a:chExt cx="7159151" cy="1737879"/>
          </a:xfrm>
        </p:grpSpPr>
        <p:grpSp>
          <p:nvGrpSpPr>
            <p:cNvPr id="2" name="Group 37"/>
            <p:cNvGrpSpPr>
              <a:grpSpLocks/>
            </p:cNvGrpSpPr>
            <p:nvPr/>
          </p:nvGrpSpPr>
          <p:grpSpPr bwMode="auto">
            <a:xfrm>
              <a:off x="1597026" y="2430560"/>
              <a:ext cx="7159151" cy="1737879"/>
              <a:chOff x="226056" y="1260734"/>
              <a:chExt cx="8750889" cy="2362200"/>
            </a:xfrm>
          </p:grpSpPr>
          <p:sp>
            <p:nvSpPr>
              <p:cNvPr id="39" name="Rounded Rectangle 38"/>
              <p:cNvSpPr/>
              <p:nvPr/>
            </p:nvSpPr>
            <p:spPr>
              <a:xfrm>
                <a:off x="226056" y="1260734"/>
                <a:ext cx="8750889" cy="2362200"/>
              </a:xfrm>
              <a:prstGeom prst="roundRect">
                <a:avLst/>
              </a:prstGeom>
              <a:solidFill>
                <a:schemeClr val="accent5">
                  <a:lumMod val="75000"/>
                  <a:alpha val="16000"/>
                </a:schemeClr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  <p:sp>
            <p:nvSpPr>
              <p:cNvPr id="27678" name="Text Box 4"/>
              <p:cNvSpPr txBox="1">
                <a:spLocks noChangeArrowheads="1"/>
              </p:cNvSpPr>
              <p:nvPr/>
            </p:nvSpPr>
            <p:spPr bwMode="auto">
              <a:xfrm>
                <a:off x="431750" y="1314775"/>
                <a:ext cx="3643826" cy="22266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36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4545" tIns="49163" rIns="94545" bIns="49163">
                <a:spAutoFit/>
              </a:bodyPr>
              <a:lstStyle>
                <a:lvl1pPr eaLnBrk="0" hangingPunct="0"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 eaLnBrk="0" hangingPunct="0"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eaLnBrk="0" hangingPunct="0"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eaLnBrk="0" hangingPunct="0"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eaLnBrk="0" hangingPunct="0"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GB" sz="1600" b="1" i="1" u="sng" dirty="0" smtClean="0">
                    <a:solidFill>
                      <a:srgbClr val="FF00FF"/>
                    </a:solidFill>
                    <a:latin typeface="Comic Sans MS"/>
                    <a:cs typeface="Comic Sans MS"/>
                  </a:rPr>
                  <a:t>proton/neutron</a:t>
                </a:r>
                <a:r>
                  <a:rPr lang="en-GB" sz="1600" b="1" u="sng" dirty="0" smtClean="0">
                    <a:solidFill>
                      <a:srgbClr val="FF00FF"/>
                    </a:solidFill>
                    <a:latin typeface="Comic Sans MS"/>
                    <a:cs typeface="Comic Sans MS"/>
                  </a:rPr>
                  <a:t> </a:t>
                </a:r>
                <a:r>
                  <a:rPr lang="en-GB" sz="1600" b="1" u="sng" dirty="0">
                    <a:solidFill>
                      <a:srgbClr val="FF00FF"/>
                    </a:solidFill>
                    <a:latin typeface="Comic Sans MS"/>
                    <a:cs typeface="Comic Sans MS"/>
                  </a:rPr>
                  <a:t>tag method</a:t>
                </a:r>
              </a:p>
              <a:p>
                <a:pPr algn="ctr" eaLnBrk="1" hangingPunct="1"/>
                <a:r>
                  <a:rPr lang="en-GB" sz="800" b="1" dirty="0">
                    <a:solidFill>
                      <a:srgbClr val="3366FF"/>
                    </a:solidFill>
                    <a:latin typeface="Comic Sans MS"/>
                    <a:cs typeface="Comic Sans MS"/>
                  </a:rPr>
                  <a:t> </a:t>
                </a:r>
              </a:p>
              <a:p>
                <a:pPr eaLnBrk="1" hangingPunct="1">
                  <a:buClr>
                    <a:srgbClr val="000066"/>
                  </a:buClr>
                  <a:buFont typeface="Courier New" charset="0"/>
                  <a:buChar char="o"/>
                </a:pPr>
                <a:r>
                  <a:rPr lang="en-GB" sz="1200" b="1" dirty="0">
                    <a:solidFill>
                      <a:srgbClr val="000066"/>
                    </a:solidFill>
                    <a:latin typeface="Comic Sans MS"/>
                    <a:cs typeface="Comic Sans MS"/>
                  </a:rPr>
                  <a:t> </a:t>
                </a:r>
                <a:r>
                  <a:rPr lang="en-GB" sz="1200" b="0" dirty="0">
                    <a:latin typeface="Comic Sans MS"/>
                    <a:cs typeface="Comic Sans MS"/>
                  </a:rPr>
                  <a:t>Measurement of </a:t>
                </a:r>
                <a:r>
                  <a:rPr lang="en-GB" sz="1200" b="0" i="1" dirty="0">
                    <a:latin typeface="Comic Sans MS"/>
                    <a:cs typeface="Comic Sans MS"/>
                  </a:rPr>
                  <a:t>t </a:t>
                </a:r>
              </a:p>
              <a:p>
                <a:pPr eaLnBrk="1" hangingPunct="1">
                  <a:buClr>
                    <a:srgbClr val="000066"/>
                  </a:buClr>
                  <a:buFont typeface="Courier New" charset="0"/>
                  <a:buChar char="o"/>
                </a:pPr>
                <a:r>
                  <a:rPr lang="en-GB" sz="1200" b="0" dirty="0">
                    <a:latin typeface="Comic Sans MS"/>
                    <a:cs typeface="Comic Sans MS"/>
                  </a:rPr>
                  <a:t> Free of p-</a:t>
                </a:r>
                <a:r>
                  <a:rPr lang="en-GB" sz="1200" b="0" dirty="0" err="1">
                    <a:latin typeface="Comic Sans MS"/>
                    <a:cs typeface="Comic Sans MS"/>
                  </a:rPr>
                  <a:t>diss</a:t>
                </a:r>
                <a:r>
                  <a:rPr lang="en-GB" sz="1200" b="0" dirty="0">
                    <a:latin typeface="Comic Sans MS"/>
                    <a:cs typeface="Comic Sans MS"/>
                  </a:rPr>
                  <a:t> background</a:t>
                </a:r>
              </a:p>
              <a:p>
                <a:pPr eaLnBrk="1" hangingPunct="1">
                  <a:buClr>
                    <a:srgbClr val="000066"/>
                  </a:buClr>
                  <a:buFont typeface="Courier New" charset="0"/>
                  <a:buChar char="o"/>
                </a:pPr>
                <a:r>
                  <a:rPr lang="en-GB" sz="1200" b="0" dirty="0">
                    <a:latin typeface="Comic Sans MS"/>
                    <a:cs typeface="Comic Sans MS"/>
                  </a:rPr>
                  <a:t> Higher M</a:t>
                </a:r>
                <a:r>
                  <a:rPr lang="en-GB" sz="1200" b="0" baseline="-25000" dirty="0">
                    <a:latin typeface="Comic Sans MS"/>
                    <a:cs typeface="Comic Sans MS"/>
                  </a:rPr>
                  <a:t>X</a:t>
                </a:r>
                <a:r>
                  <a:rPr lang="en-GB" sz="1200" b="0" dirty="0">
                    <a:latin typeface="Comic Sans MS"/>
                    <a:cs typeface="Comic Sans MS"/>
                  </a:rPr>
                  <a:t> range</a:t>
                </a:r>
              </a:p>
              <a:p>
                <a:pPr eaLnBrk="1" hangingPunct="1">
                  <a:buClr>
                    <a:srgbClr val="000066"/>
                  </a:buClr>
                  <a:buFont typeface="Courier New" charset="0"/>
                  <a:buChar char="o"/>
                </a:pPr>
                <a:r>
                  <a:rPr lang="en-GB" sz="1200" b="0" dirty="0" smtClean="0">
                    <a:latin typeface="Comic Sans MS"/>
                    <a:cs typeface="Comic Sans MS"/>
                  </a:rPr>
                  <a:t> to have high acceptance for</a:t>
                </a:r>
              </a:p>
              <a:p>
                <a:pPr eaLnBrk="1" hangingPunct="1">
                  <a:buClr>
                    <a:srgbClr val="000066"/>
                  </a:buClr>
                </a:pPr>
                <a:r>
                  <a:rPr lang="en-GB" sz="1200" b="0" dirty="0">
                    <a:latin typeface="Comic Sans MS"/>
                    <a:cs typeface="Comic Sans MS"/>
                  </a:rPr>
                  <a:t> </a:t>
                </a:r>
                <a:r>
                  <a:rPr lang="en-GB" sz="1200" b="0" dirty="0" smtClean="0">
                    <a:latin typeface="Comic Sans MS"/>
                    <a:cs typeface="Comic Sans MS"/>
                  </a:rPr>
                  <a:t>  Roman Pots / ZDC challenging</a:t>
                </a:r>
              </a:p>
              <a:p>
                <a:pPr eaLnBrk="1" hangingPunct="1">
                  <a:buClr>
                    <a:srgbClr val="000066"/>
                  </a:buClr>
                </a:pPr>
                <a:r>
                  <a:rPr lang="en-GB" sz="1200" b="0" dirty="0">
                    <a:latin typeface="Comic Sans MS"/>
                    <a:cs typeface="Comic Sans MS"/>
                    <a:sym typeface="Wingdings"/>
                  </a:rPr>
                  <a:t> </a:t>
                </a:r>
                <a:r>
                  <a:rPr lang="en-GB" sz="1200" b="0" dirty="0" smtClean="0">
                    <a:latin typeface="Comic Sans MS"/>
                    <a:cs typeface="Comic Sans MS"/>
                    <a:sym typeface="Wingdings"/>
                  </a:rPr>
                  <a:t>   IR design</a:t>
                </a:r>
                <a:endParaRPr lang="en-GB" sz="1200" b="0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67" name="TextBox 66"/>
            <p:cNvSpPr txBox="1">
              <a:spLocks noChangeArrowheads="1"/>
            </p:cNvSpPr>
            <p:nvPr/>
          </p:nvSpPr>
          <p:spPr bwMode="auto">
            <a:xfrm>
              <a:off x="6924478" y="2622315"/>
              <a:ext cx="1772905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400" b="1" dirty="0">
                  <a:solidFill>
                    <a:srgbClr val="FF00FF"/>
                  </a:solidFill>
                  <a:latin typeface="Comic Sans MS"/>
                  <a:cs typeface="Comic Sans MS"/>
                </a:rPr>
                <a:t>Need for </a:t>
              </a:r>
              <a:endParaRPr lang="en-US" sz="1400" b="1" dirty="0" smtClean="0">
                <a:solidFill>
                  <a:srgbClr val="FF00FF"/>
                </a:solidFill>
                <a:latin typeface="Comic Sans MS"/>
                <a:cs typeface="Comic Sans MS"/>
              </a:endParaRPr>
            </a:p>
            <a:p>
              <a:pPr algn="ctr" eaLnBrk="1" hangingPunct="1"/>
              <a:r>
                <a:rPr lang="en-US" sz="1400" dirty="0">
                  <a:solidFill>
                    <a:srgbClr val="FF00FF"/>
                  </a:solidFill>
                  <a:latin typeface="Comic Sans MS"/>
                  <a:cs typeface="Comic Sans MS"/>
                </a:rPr>
                <a:t>R</a:t>
              </a:r>
              <a:r>
                <a:rPr lang="en-US" sz="1400" b="1" dirty="0" smtClean="0">
                  <a:solidFill>
                    <a:srgbClr val="FF00FF"/>
                  </a:solidFill>
                  <a:latin typeface="Comic Sans MS"/>
                  <a:cs typeface="Comic Sans MS"/>
                </a:rPr>
                <a:t>oman </a:t>
              </a:r>
              <a:r>
                <a:rPr lang="en-US" sz="1400" dirty="0" smtClean="0">
                  <a:solidFill>
                    <a:srgbClr val="FF00FF"/>
                  </a:solidFill>
                  <a:latin typeface="Comic Sans MS"/>
                  <a:cs typeface="Comic Sans MS"/>
                </a:rPr>
                <a:t>P</a:t>
              </a:r>
              <a:r>
                <a:rPr lang="en-US" sz="1400" b="1" dirty="0" smtClean="0">
                  <a:solidFill>
                    <a:srgbClr val="FF00FF"/>
                  </a:solidFill>
                  <a:latin typeface="Comic Sans MS"/>
                  <a:cs typeface="Comic Sans MS"/>
                </a:rPr>
                <a:t>ots (RP)</a:t>
              </a:r>
            </a:p>
            <a:p>
              <a:pPr algn="ctr" eaLnBrk="1" hangingPunct="1"/>
              <a:r>
                <a:rPr lang="en-US" sz="1400" dirty="0" smtClean="0">
                  <a:solidFill>
                    <a:srgbClr val="FF00FF"/>
                  </a:solidFill>
                  <a:latin typeface="Comic Sans MS"/>
                  <a:cs typeface="Comic Sans MS"/>
                </a:rPr>
                <a:t>and</a:t>
              </a:r>
            </a:p>
            <a:p>
              <a:pPr algn="ctr" eaLnBrk="1" hangingPunct="1"/>
              <a:r>
                <a:rPr lang="en-US" sz="1400" b="1" dirty="0" smtClean="0">
                  <a:solidFill>
                    <a:srgbClr val="FF00FF"/>
                  </a:solidFill>
                  <a:latin typeface="Comic Sans MS"/>
                  <a:cs typeface="Comic Sans MS"/>
                </a:rPr>
                <a:t>Zero Degree Calorimeter (ZDC)</a:t>
              </a:r>
              <a:endParaRPr lang="en-US" sz="1400" b="1" dirty="0">
                <a:solidFill>
                  <a:srgbClr val="FF00FF"/>
                </a:solidFill>
                <a:latin typeface="Comic Sans MS"/>
                <a:cs typeface="Comic Sans MS"/>
              </a:endParaRPr>
            </a:p>
          </p:txBody>
        </p:sp>
        <p:grpSp>
          <p:nvGrpSpPr>
            <p:cNvPr id="43" name="Group 24"/>
            <p:cNvGrpSpPr>
              <a:grpSpLocks/>
            </p:cNvGrpSpPr>
            <p:nvPr/>
          </p:nvGrpSpPr>
          <p:grpSpPr bwMode="auto">
            <a:xfrm>
              <a:off x="4654790" y="2463687"/>
              <a:ext cx="2245543" cy="1668780"/>
              <a:chOff x="827593" y="1166102"/>
              <a:chExt cx="2245264" cy="1668919"/>
            </a:xfrm>
          </p:grpSpPr>
          <p:pic>
            <p:nvPicPr>
              <p:cNvPr id="44" name="Picture 6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851250" y="1166102"/>
                <a:ext cx="2160002" cy="16689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45" name="Straight Connector 44"/>
              <p:cNvCxnSpPr/>
              <p:nvPr/>
            </p:nvCxnSpPr>
            <p:spPr>
              <a:xfrm>
                <a:off x="827593" y="1744517"/>
                <a:ext cx="2245264" cy="5957"/>
              </a:xfrm>
              <a:prstGeom prst="line">
                <a:avLst/>
              </a:prstGeom>
              <a:ln w="31750">
                <a:solidFill>
                  <a:srgbClr val="FF0000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TextBox 23"/>
              <p:cNvSpPr txBox="1">
                <a:spLocks noChangeArrowheads="1"/>
              </p:cNvSpPr>
              <p:nvPr/>
            </p:nvSpPr>
            <p:spPr bwMode="auto">
              <a:xfrm>
                <a:off x="1494895" y="1554168"/>
                <a:ext cx="1366735" cy="2154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US" sz="800" i="1" dirty="0" smtClean="0">
                    <a:solidFill>
                      <a:srgbClr val="FF0000"/>
                    </a:solidFill>
                    <a:latin typeface="Calibri" charset="0"/>
                  </a:rPr>
                  <a:t>detector acceptance: </a:t>
                </a:r>
                <a:r>
                  <a:rPr lang="en-US" sz="800" i="1" dirty="0" smtClean="0">
                    <a:solidFill>
                      <a:srgbClr val="FF0000"/>
                    </a:solidFill>
                    <a:latin typeface="Symbol" charset="2"/>
                    <a:cs typeface="Symbol" charset="2"/>
                  </a:rPr>
                  <a:t>h</a:t>
                </a:r>
                <a:r>
                  <a:rPr lang="en-US" sz="800" i="1" dirty="0" smtClean="0">
                    <a:solidFill>
                      <a:srgbClr val="FF0000"/>
                    </a:solidFill>
                    <a:latin typeface="Calibri" charset="0"/>
                  </a:rPr>
                  <a:t>&gt;4.5</a:t>
                </a:r>
                <a:endParaRPr lang="en-US" sz="800" i="1" dirty="0">
                  <a:solidFill>
                    <a:srgbClr val="FF0000"/>
                  </a:solidFill>
                  <a:latin typeface="Calibri" charset="0"/>
                </a:endParaRPr>
              </a:p>
            </p:txBody>
          </p:sp>
        </p:grpSp>
      </p:grpSp>
      <p:pic>
        <p:nvPicPr>
          <p:cNvPr id="25" name="Picture 24" descr="xFb-DVCS-hilow.eps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" t="-1047" r="50782" b="49957"/>
          <a:stretch/>
        </p:blipFill>
        <p:spPr>
          <a:xfrm>
            <a:off x="104585" y="3035283"/>
            <a:ext cx="2138484" cy="1618864"/>
          </a:xfrm>
          <a:prstGeom prst="rect">
            <a:avLst/>
          </a:prstGeom>
        </p:spPr>
      </p:pic>
      <p:pic>
        <p:nvPicPr>
          <p:cNvPr id="26" name="Picture 25" descr="xFb-DVCS-hilow.eps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" t="53762" r="50782" b="224"/>
          <a:stretch/>
        </p:blipFill>
        <p:spPr>
          <a:xfrm>
            <a:off x="2996810" y="3192338"/>
            <a:ext cx="2138484" cy="1458021"/>
          </a:xfrm>
          <a:prstGeom prst="rect">
            <a:avLst/>
          </a:prstGeom>
        </p:spPr>
      </p:pic>
      <p:sp>
        <p:nvSpPr>
          <p:cNvPr id="27" name="Right Arrow 26"/>
          <p:cNvSpPr/>
          <p:nvPr/>
        </p:nvSpPr>
        <p:spPr bwMode="auto">
          <a:xfrm>
            <a:off x="2210540" y="3650914"/>
            <a:ext cx="752568" cy="364505"/>
          </a:xfrm>
          <a:prstGeom prst="rightArrow">
            <a:avLst/>
          </a:prstGeom>
          <a:gradFill flip="none" rotWithShape="1">
            <a:gsLst>
              <a:gs pos="0">
                <a:srgbClr val="0000FF"/>
              </a:gs>
              <a:gs pos="100000">
                <a:srgbClr val="FFFFFF"/>
              </a:gs>
            </a:gsLst>
            <a:path path="circle">
              <a:fillToRect l="100000" t="100000"/>
            </a:path>
            <a:tileRect r="-100000" b="-100000"/>
          </a:gra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125023" y="3244405"/>
            <a:ext cx="40914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400" dirty="0" smtClean="0"/>
              <a:t>t (~p</a:t>
            </a:r>
            <a:r>
              <a:rPr lang="en-US" sz="1400" baseline="-25000" dirty="0" smtClean="0"/>
              <a:t>t</a:t>
            </a:r>
            <a:r>
              <a:rPr lang="en-US" sz="1400" baseline="30000" dirty="0" smtClean="0"/>
              <a:t>2</a:t>
            </a:r>
            <a:r>
              <a:rPr lang="en-US" sz="1400" dirty="0" smtClean="0"/>
              <a:t>) reach influences </a:t>
            </a:r>
            <a:r>
              <a:rPr lang="en-US" sz="1400" dirty="0" err="1" smtClean="0"/>
              <a:t>b</a:t>
            </a:r>
            <a:r>
              <a:rPr lang="en-US" sz="1400" baseline="-25000" dirty="0" err="1" smtClean="0"/>
              <a:t>T</a:t>
            </a:r>
            <a:r>
              <a:rPr lang="en-US" sz="1400" dirty="0" smtClean="0"/>
              <a:t> uncertainty</a:t>
            </a:r>
          </a:p>
          <a:p>
            <a:pPr>
              <a:buClr>
                <a:srgbClr val="0000FF"/>
              </a:buClr>
            </a:pPr>
            <a:r>
              <a:rPr lang="en-US" sz="1400" dirty="0" smtClean="0"/>
              <a:t>   </a:t>
            </a:r>
            <a:r>
              <a:rPr lang="en-US" sz="1400" dirty="0" err="1" smtClean="0"/>
              <a:t>t</a:t>
            </a:r>
            <a:r>
              <a:rPr lang="en-US" sz="1400" baseline="-25000" dirty="0" err="1" smtClean="0"/>
              <a:t>min</a:t>
            </a:r>
            <a:r>
              <a:rPr lang="en-US" sz="1400" dirty="0" smtClean="0"/>
              <a:t>~ 0.175 GeV</a:t>
            </a:r>
            <a:r>
              <a:rPr lang="en-US" sz="1400" baseline="30000" dirty="0" smtClean="0"/>
              <a:t>2 </a:t>
            </a:r>
            <a:r>
              <a:rPr lang="en-US" sz="1400" dirty="0" smtClean="0">
                <a:sym typeface="Wingdings"/>
              </a:rPr>
              <a:t> 300 GeV</a:t>
            </a:r>
            <a:r>
              <a:rPr lang="en-US" sz="1400" baseline="30000" dirty="0" smtClean="0">
                <a:sym typeface="Wingdings"/>
              </a:rPr>
              <a:t>2</a:t>
            </a:r>
            <a:r>
              <a:rPr lang="en-US" sz="1400" dirty="0" smtClean="0">
                <a:sym typeface="Wingdings"/>
              </a:rPr>
              <a:t> </a:t>
            </a:r>
            <a:r>
              <a:rPr lang="en-US" sz="1400" dirty="0" err="1" smtClean="0">
                <a:latin typeface="Symbol" charset="2"/>
                <a:cs typeface="Symbol" charset="2"/>
                <a:sym typeface="Wingdings"/>
              </a:rPr>
              <a:t>d</a:t>
            </a:r>
            <a:r>
              <a:rPr lang="en-US" sz="1400" dirty="0" err="1">
                <a:sym typeface="Wingdings"/>
              </a:rPr>
              <a:t>F</a:t>
            </a:r>
            <a:r>
              <a:rPr lang="en-US" sz="1400" dirty="0" smtClean="0">
                <a:sym typeface="Wingdings"/>
              </a:rPr>
              <a:t>/</a:t>
            </a:r>
            <a:r>
              <a:rPr lang="en-US" sz="1400" dirty="0">
                <a:sym typeface="Wingdings"/>
              </a:rPr>
              <a:t>F</a:t>
            </a:r>
            <a:r>
              <a:rPr lang="en-US" sz="1400" dirty="0" smtClean="0">
                <a:sym typeface="Wingdings"/>
              </a:rPr>
              <a:t> &gt; 50%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3134" y="2734734"/>
            <a:ext cx="26616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smtClean="0">
                <a:solidFill>
                  <a:srgbClr val="0000FF"/>
                </a:solidFill>
              </a:rPr>
              <a:t>p’ acceptance critical:</a:t>
            </a:r>
            <a:endParaRPr lang="en-US" u="sng" dirty="0">
              <a:solidFill>
                <a:srgbClr val="0000FF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490133" y="4953012"/>
            <a:ext cx="6477000" cy="1371600"/>
            <a:chOff x="1490133" y="4953012"/>
            <a:chExt cx="6477000" cy="1371600"/>
          </a:xfrm>
        </p:grpSpPr>
        <p:grpSp>
          <p:nvGrpSpPr>
            <p:cNvPr id="30" name="Group 48"/>
            <p:cNvGrpSpPr>
              <a:grpSpLocks/>
            </p:cNvGrpSpPr>
            <p:nvPr/>
          </p:nvGrpSpPr>
          <p:grpSpPr bwMode="auto">
            <a:xfrm>
              <a:off x="1490133" y="5012830"/>
              <a:ext cx="6477000" cy="1243216"/>
              <a:chOff x="213356" y="3753217"/>
              <a:chExt cx="7826061" cy="2362273"/>
            </a:xfrm>
          </p:grpSpPr>
          <p:sp>
            <p:nvSpPr>
              <p:cNvPr id="31" name="Rounded Rectangle 30"/>
              <p:cNvSpPr/>
              <p:nvPr/>
            </p:nvSpPr>
            <p:spPr>
              <a:xfrm>
                <a:off x="213356" y="3753217"/>
                <a:ext cx="7826061" cy="2362273"/>
              </a:xfrm>
              <a:prstGeom prst="roundRect">
                <a:avLst/>
              </a:prstGeom>
              <a:solidFill>
                <a:schemeClr val="accent6">
                  <a:lumMod val="75000"/>
                  <a:alpha val="16000"/>
                </a:schemeClr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2" name="Text Box 3"/>
              <p:cNvSpPr txBox="1">
                <a:spLocks noChangeArrowheads="1"/>
              </p:cNvSpPr>
              <p:nvPr/>
            </p:nvSpPr>
            <p:spPr bwMode="auto">
              <a:xfrm>
                <a:off x="375032" y="3780968"/>
                <a:ext cx="4248607" cy="22571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36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4545" tIns="49163" rIns="94545" bIns="49163">
                <a:spAutoFit/>
              </a:bodyPr>
              <a:lstStyle>
                <a:lvl1pPr marL="173038" indent="-173038" eaLnBrk="0" hangingPunct="0">
                  <a:tabLst>
                    <a:tab pos="174625" algn="l"/>
                    <a:tab pos="644525" algn="l"/>
                    <a:tab pos="1116013" algn="l"/>
                    <a:tab pos="1589088" algn="l"/>
                    <a:tab pos="2060575" algn="l"/>
                    <a:tab pos="2532063" algn="l"/>
                    <a:tab pos="3005138" algn="l"/>
                    <a:tab pos="3476625" algn="l"/>
                    <a:tab pos="3948113" algn="l"/>
                    <a:tab pos="4419600" algn="l"/>
                    <a:tab pos="4892675" algn="l"/>
                    <a:tab pos="5364163" algn="l"/>
                    <a:tab pos="5835650" algn="l"/>
                    <a:tab pos="6308725" algn="l"/>
                    <a:tab pos="6780213" algn="l"/>
                    <a:tab pos="7251700" algn="l"/>
                    <a:tab pos="7723188" algn="l"/>
                    <a:tab pos="8196263" algn="l"/>
                    <a:tab pos="8667750" algn="l"/>
                    <a:tab pos="9139238" algn="l"/>
                    <a:tab pos="9612313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 eaLnBrk="0" hangingPunct="0">
                  <a:tabLst>
                    <a:tab pos="174625" algn="l"/>
                    <a:tab pos="644525" algn="l"/>
                    <a:tab pos="1116013" algn="l"/>
                    <a:tab pos="1589088" algn="l"/>
                    <a:tab pos="2060575" algn="l"/>
                    <a:tab pos="2532063" algn="l"/>
                    <a:tab pos="3005138" algn="l"/>
                    <a:tab pos="3476625" algn="l"/>
                    <a:tab pos="3948113" algn="l"/>
                    <a:tab pos="4419600" algn="l"/>
                    <a:tab pos="4892675" algn="l"/>
                    <a:tab pos="5364163" algn="l"/>
                    <a:tab pos="5835650" algn="l"/>
                    <a:tab pos="6308725" algn="l"/>
                    <a:tab pos="6780213" algn="l"/>
                    <a:tab pos="7251700" algn="l"/>
                    <a:tab pos="7723188" algn="l"/>
                    <a:tab pos="8196263" algn="l"/>
                    <a:tab pos="8667750" algn="l"/>
                    <a:tab pos="9139238" algn="l"/>
                    <a:tab pos="9612313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eaLnBrk="0" hangingPunct="0">
                  <a:tabLst>
                    <a:tab pos="174625" algn="l"/>
                    <a:tab pos="644525" algn="l"/>
                    <a:tab pos="1116013" algn="l"/>
                    <a:tab pos="1589088" algn="l"/>
                    <a:tab pos="2060575" algn="l"/>
                    <a:tab pos="2532063" algn="l"/>
                    <a:tab pos="3005138" algn="l"/>
                    <a:tab pos="3476625" algn="l"/>
                    <a:tab pos="3948113" algn="l"/>
                    <a:tab pos="4419600" algn="l"/>
                    <a:tab pos="4892675" algn="l"/>
                    <a:tab pos="5364163" algn="l"/>
                    <a:tab pos="5835650" algn="l"/>
                    <a:tab pos="6308725" algn="l"/>
                    <a:tab pos="6780213" algn="l"/>
                    <a:tab pos="7251700" algn="l"/>
                    <a:tab pos="7723188" algn="l"/>
                    <a:tab pos="8196263" algn="l"/>
                    <a:tab pos="8667750" algn="l"/>
                    <a:tab pos="9139238" algn="l"/>
                    <a:tab pos="9612313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eaLnBrk="0" hangingPunct="0">
                  <a:tabLst>
                    <a:tab pos="174625" algn="l"/>
                    <a:tab pos="644525" algn="l"/>
                    <a:tab pos="1116013" algn="l"/>
                    <a:tab pos="1589088" algn="l"/>
                    <a:tab pos="2060575" algn="l"/>
                    <a:tab pos="2532063" algn="l"/>
                    <a:tab pos="3005138" algn="l"/>
                    <a:tab pos="3476625" algn="l"/>
                    <a:tab pos="3948113" algn="l"/>
                    <a:tab pos="4419600" algn="l"/>
                    <a:tab pos="4892675" algn="l"/>
                    <a:tab pos="5364163" algn="l"/>
                    <a:tab pos="5835650" algn="l"/>
                    <a:tab pos="6308725" algn="l"/>
                    <a:tab pos="6780213" algn="l"/>
                    <a:tab pos="7251700" algn="l"/>
                    <a:tab pos="7723188" algn="l"/>
                    <a:tab pos="8196263" algn="l"/>
                    <a:tab pos="8667750" algn="l"/>
                    <a:tab pos="9139238" algn="l"/>
                    <a:tab pos="9612313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eaLnBrk="0" hangingPunct="0">
                  <a:tabLst>
                    <a:tab pos="174625" algn="l"/>
                    <a:tab pos="644525" algn="l"/>
                    <a:tab pos="1116013" algn="l"/>
                    <a:tab pos="1589088" algn="l"/>
                    <a:tab pos="2060575" algn="l"/>
                    <a:tab pos="2532063" algn="l"/>
                    <a:tab pos="3005138" algn="l"/>
                    <a:tab pos="3476625" algn="l"/>
                    <a:tab pos="3948113" algn="l"/>
                    <a:tab pos="4419600" algn="l"/>
                    <a:tab pos="4892675" algn="l"/>
                    <a:tab pos="5364163" algn="l"/>
                    <a:tab pos="5835650" algn="l"/>
                    <a:tab pos="6308725" algn="l"/>
                    <a:tab pos="6780213" algn="l"/>
                    <a:tab pos="7251700" algn="l"/>
                    <a:tab pos="7723188" algn="l"/>
                    <a:tab pos="8196263" algn="l"/>
                    <a:tab pos="8667750" algn="l"/>
                    <a:tab pos="9139238" algn="l"/>
                    <a:tab pos="9612313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174625" algn="l"/>
                    <a:tab pos="644525" algn="l"/>
                    <a:tab pos="1116013" algn="l"/>
                    <a:tab pos="1589088" algn="l"/>
                    <a:tab pos="2060575" algn="l"/>
                    <a:tab pos="2532063" algn="l"/>
                    <a:tab pos="3005138" algn="l"/>
                    <a:tab pos="3476625" algn="l"/>
                    <a:tab pos="3948113" algn="l"/>
                    <a:tab pos="4419600" algn="l"/>
                    <a:tab pos="4892675" algn="l"/>
                    <a:tab pos="5364163" algn="l"/>
                    <a:tab pos="5835650" algn="l"/>
                    <a:tab pos="6308725" algn="l"/>
                    <a:tab pos="6780213" algn="l"/>
                    <a:tab pos="7251700" algn="l"/>
                    <a:tab pos="7723188" algn="l"/>
                    <a:tab pos="8196263" algn="l"/>
                    <a:tab pos="8667750" algn="l"/>
                    <a:tab pos="9139238" algn="l"/>
                    <a:tab pos="9612313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174625" algn="l"/>
                    <a:tab pos="644525" algn="l"/>
                    <a:tab pos="1116013" algn="l"/>
                    <a:tab pos="1589088" algn="l"/>
                    <a:tab pos="2060575" algn="l"/>
                    <a:tab pos="2532063" algn="l"/>
                    <a:tab pos="3005138" algn="l"/>
                    <a:tab pos="3476625" algn="l"/>
                    <a:tab pos="3948113" algn="l"/>
                    <a:tab pos="4419600" algn="l"/>
                    <a:tab pos="4892675" algn="l"/>
                    <a:tab pos="5364163" algn="l"/>
                    <a:tab pos="5835650" algn="l"/>
                    <a:tab pos="6308725" algn="l"/>
                    <a:tab pos="6780213" algn="l"/>
                    <a:tab pos="7251700" algn="l"/>
                    <a:tab pos="7723188" algn="l"/>
                    <a:tab pos="8196263" algn="l"/>
                    <a:tab pos="8667750" algn="l"/>
                    <a:tab pos="9139238" algn="l"/>
                    <a:tab pos="9612313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174625" algn="l"/>
                    <a:tab pos="644525" algn="l"/>
                    <a:tab pos="1116013" algn="l"/>
                    <a:tab pos="1589088" algn="l"/>
                    <a:tab pos="2060575" algn="l"/>
                    <a:tab pos="2532063" algn="l"/>
                    <a:tab pos="3005138" algn="l"/>
                    <a:tab pos="3476625" algn="l"/>
                    <a:tab pos="3948113" algn="l"/>
                    <a:tab pos="4419600" algn="l"/>
                    <a:tab pos="4892675" algn="l"/>
                    <a:tab pos="5364163" algn="l"/>
                    <a:tab pos="5835650" algn="l"/>
                    <a:tab pos="6308725" algn="l"/>
                    <a:tab pos="6780213" algn="l"/>
                    <a:tab pos="7251700" algn="l"/>
                    <a:tab pos="7723188" algn="l"/>
                    <a:tab pos="8196263" algn="l"/>
                    <a:tab pos="8667750" algn="l"/>
                    <a:tab pos="9139238" algn="l"/>
                    <a:tab pos="9612313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174625" algn="l"/>
                    <a:tab pos="644525" algn="l"/>
                    <a:tab pos="1116013" algn="l"/>
                    <a:tab pos="1589088" algn="l"/>
                    <a:tab pos="2060575" algn="l"/>
                    <a:tab pos="2532063" algn="l"/>
                    <a:tab pos="3005138" algn="l"/>
                    <a:tab pos="3476625" algn="l"/>
                    <a:tab pos="3948113" algn="l"/>
                    <a:tab pos="4419600" algn="l"/>
                    <a:tab pos="4892675" algn="l"/>
                    <a:tab pos="5364163" algn="l"/>
                    <a:tab pos="5835650" algn="l"/>
                    <a:tab pos="6308725" algn="l"/>
                    <a:tab pos="6780213" algn="l"/>
                    <a:tab pos="7251700" algn="l"/>
                    <a:tab pos="7723188" algn="l"/>
                    <a:tab pos="8196263" algn="l"/>
                    <a:tab pos="8667750" algn="l"/>
                    <a:tab pos="9139238" algn="l"/>
                    <a:tab pos="9612313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eaLnBrk="1" hangingPunct="1">
                  <a:spcBef>
                    <a:spcPts val="350"/>
                  </a:spcBef>
                </a:pPr>
                <a:r>
                  <a:rPr lang="en-GB" sz="1600" b="1" u="sng" dirty="0">
                    <a:solidFill>
                      <a:srgbClr val="FF00FF"/>
                    </a:solidFill>
                    <a:latin typeface="Comic Sans MS"/>
                    <a:cs typeface="Comic Sans MS"/>
                  </a:rPr>
                  <a:t>Large </a:t>
                </a:r>
                <a:r>
                  <a:rPr lang="en-GB" sz="1600" b="1" u="sng" dirty="0" err="1">
                    <a:solidFill>
                      <a:srgbClr val="FF00FF"/>
                    </a:solidFill>
                    <a:latin typeface="Comic Sans MS"/>
                    <a:cs typeface="Comic Sans MS"/>
                  </a:rPr>
                  <a:t>Rapidiy</a:t>
                </a:r>
                <a:r>
                  <a:rPr lang="en-GB" sz="1600" b="1" u="sng" dirty="0">
                    <a:solidFill>
                      <a:srgbClr val="FF00FF"/>
                    </a:solidFill>
                    <a:latin typeface="Comic Sans MS"/>
                    <a:cs typeface="Comic Sans MS"/>
                  </a:rPr>
                  <a:t> Gap method</a:t>
                </a:r>
              </a:p>
              <a:p>
                <a:pPr algn="ctr" eaLnBrk="1" hangingPunct="1">
                  <a:spcBef>
                    <a:spcPts val="350"/>
                  </a:spcBef>
                </a:pPr>
                <a:endParaRPr lang="en-GB" sz="800" b="0" u="sng" dirty="0">
                  <a:solidFill>
                    <a:srgbClr val="CC0000"/>
                  </a:solidFill>
                  <a:latin typeface="Comic Sans MS"/>
                  <a:cs typeface="Comic Sans MS"/>
                </a:endParaRPr>
              </a:p>
              <a:p>
                <a:pPr eaLnBrk="1" hangingPunct="1">
                  <a:spcBef>
                    <a:spcPts val="313"/>
                  </a:spcBef>
                  <a:buClr>
                    <a:srgbClr val="003399"/>
                  </a:buClr>
                  <a:buFont typeface="Courier New" charset="0"/>
                  <a:buChar char="o"/>
                </a:pPr>
                <a:r>
                  <a:rPr lang="en-GB" sz="1200" b="0" i="1" dirty="0" smtClean="0">
                    <a:solidFill>
                      <a:srgbClr val="322F31"/>
                    </a:solidFill>
                    <a:latin typeface="Comic Sans MS"/>
                    <a:cs typeface="Comic Sans MS"/>
                  </a:rPr>
                  <a:t>M</a:t>
                </a:r>
                <a:r>
                  <a:rPr lang="en-GB" sz="1200" b="0" i="1" baseline="-25000" dirty="0" smtClean="0">
                    <a:solidFill>
                      <a:srgbClr val="322F31"/>
                    </a:solidFill>
                    <a:latin typeface="Comic Sans MS"/>
                    <a:cs typeface="Comic Sans MS"/>
                  </a:rPr>
                  <a:t>X</a:t>
                </a:r>
                <a:r>
                  <a:rPr lang="en-GB" sz="1200" b="0" dirty="0" smtClean="0">
                    <a:solidFill>
                      <a:srgbClr val="322F31"/>
                    </a:solidFill>
                    <a:latin typeface="Comic Sans MS"/>
                    <a:cs typeface="Comic Sans MS"/>
                  </a:rPr>
                  <a:t>  system </a:t>
                </a:r>
                <a:r>
                  <a:rPr lang="en-GB" sz="1200" b="0" dirty="0">
                    <a:solidFill>
                      <a:srgbClr val="322F31"/>
                    </a:solidFill>
                    <a:latin typeface="Comic Sans MS"/>
                    <a:cs typeface="Comic Sans MS"/>
                  </a:rPr>
                  <a:t>and e’ measured</a:t>
                </a:r>
              </a:p>
              <a:p>
                <a:pPr eaLnBrk="1" hangingPunct="1">
                  <a:spcBef>
                    <a:spcPts val="313"/>
                  </a:spcBef>
                  <a:buClr>
                    <a:srgbClr val="003399"/>
                  </a:buClr>
                  <a:buFont typeface="Courier New" charset="0"/>
                  <a:buChar char="o"/>
                </a:pPr>
                <a:r>
                  <a:rPr lang="en-GB" sz="1200" b="0" dirty="0">
                    <a:solidFill>
                      <a:srgbClr val="322F31"/>
                    </a:solidFill>
                    <a:latin typeface="Comic Sans MS"/>
                    <a:cs typeface="Comic Sans MS"/>
                  </a:rPr>
                  <a:t>Proton dissociation background</a:t>
                </a:r>
              </a:p>
              <a:p>
                <a:pPr eaLnBrk="1" hangingPunct="1">
                  <a:spcBef>
                    <a:spcPts val="313"/>
                  </a:spcBef>
                  <a:buClr>
                    <a:srgbClr val="003399"/>
                  </a:buClr>
                  <a:buFont typeface="Courier New" charset="0"/>
                  <a:buChar char="o"/>
                </a:pPr>
                <a:r>
                  <a:rPr lang="en-GB" sz="1200" b="0" dirty="0">
                    <a:solidFill>
                      <a:srgbClr val="322F31"/>
                    </a:solidFill>
                    <a:latin typeface="Comic Sans MS"/>
                    <a:cs typeface="Comic Sans MS"/>
                  </a:rPr>
                  <a:t>High </a:t>
                </a:r>
                <a:r>
                  <a:rPr lang="en-GB" sz="1200" b="0" dirty="0" smtClean="0">
                    <a:solidFill>
                      <a:srgbClr val="322F31"/>
                    </a:solidFill>
                    <a:latin typeface="Comic Sans MS"/>
                    <a:cs typeface="Comic Sans MS"/>
                  </a:rPr>
                  <a:t>acceptance in </a:t>
                </a:r>
                <a:r>
                  <a:rPr lang="en-GB" sz="1200" b="0" dirty="0" smtClean="0">
                    <a:solidFill>
                      <a:srgbClr val="322F31"/>
                    </a:solidFill>
                    <a:latin typeface="Symbol" charset="2"/>
                    <a:cs typeface="Symbol" charset="2"/>
                  </a:rPr>
                  <a:t>h  </a:t>
                </a:r>
                <a:r>
                  <a:rPr lang="en-GB" sz="1200" b="0" dirty="0" smtClean="0">
                    <a:solidFill>
                      <a:srgbClr val="322F31"/>
                    </a:solidFill>
                    <a:latin typeface="Comic Sans MS"/>
                    <a:cs typeface="Comic Sans MS"/>
                  </a:rPr>
                  <a:t>for detector</a:t>
                </a:r>
              </a:p>
            </p:txBody>
          </p:sp>
        </p:grpSp>
        <p:sp>
          <p:nvSpPr>
            <p:cNvPr id="33" name="TextBox 32"/>
            <p:cNvSpPr txBox="1">
              <a:spLocks noChangeArrowheads="1"/>
            </p:cNvSpPr>
            <p:nvPr/>
          </p:nvSpPr>
          <p:spPr bwMode="auto">
            <a:xfrm>
              <a:off x="6268170" y="5261798"/>
              <a:ext cx="1639345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400" b="1" dirty="0">
                  <a:solidFill>
                    <a:srgbClr val="FF00FF"/>
                  </a:solidFill>
                  <a:latin typeface="Comic Sans MS"/>
                  <a:cs typeface="Comic Sans MS"/>
                </a:rPr>
                <a:t>Need for</a:t>
              </a:r>
              <a:r>
                <a:rPr lang="en-US" sz="1400" b="1" dirty="0" smtClean="0">
                  <a:solidFill>
                    <a:srgbClr val="FF00FF"/>
                  </a:solidFill>
                  <a:latin typeface="Comic Sans MS"/>
                  <a:cs typeface="Comic Sans MS"/>
                </a:rPr>
                <a:t> </a:t>
              </a:r>
              <a:r>
                <a:rPr lang="en-US" sz="1400" b="1" dirty="0" err="1" smtClean="0">
                  <a:solidFill>
                    <a:srgbClr val="FF00FF"/>
                  </a:solidFill>
                  <a:latin typeface="Comic Sans MS"/>
                  <a:cs typeface="Comic Sans MS"/>
                </a:rPr>
                <a:t>HCal</a:t>
              </a:r>
              <a:r>
                <a:rPr lang="en-US" sz="1400" b="1" dirty="0" smtClean="0">
                  <a:solidFill>
                    <a:srgbClr val="FF00FF"/>
                  </a:solidFill>
                  <a:latin typeface="Comic Sans MS"/>
                  <a:cs typeface="Comic Sans MS"/>
                </a:rPr>
                <a:t> </a:t>
              </a:r>
            </a:p>
            <a:p>
              <a:pPr algn="ctr" eaLnBrk="1" hangingPunct="1"/>
              <a:r>
                <a:rPr lang="en-US" sz="1400" b="1" dirty="0" smtClean="0">
                  <a:solidFill>
                    <a:srgbClr val="FF00FF"/>
                  </a:solidFill>
                  <a:latin typeface="Comic Sans MS"/>
                  <a:cs typeface="Comic Sans MS"/>
                </a:rPr>
                <a:t>in </a:t>
              </a:r>
              <a:r>
                <a:rPr lang="en-US" sz="1400" b="1" dirty="0">
                  <a:solidFill>
                    <a:srgbClr val="FF00FF"/>
                  </a:solidFill>
                  <a:latin typeface="Comic Sans MS"/>
                  <a:cs typeface="Comic Sans MS"/>
                </a:rPr>
                <a:t>the forward</a:t>
              </a:r>
              <a:r>
                <a:rPr lang="en-US" sz="1400" b="1" dirty="0" smtClean="0">
                  <a:solidFill>
                    <a:srgbClr val="FF00FF"/>
                  </a:solidFill>
                  <a:latin typeface="Comic Sans MS"/>
                  <a:cs typeface="Comic Sans MS"/>
                </a:rPr>
                <a:t> </a:t>
              </a:r>
            </a:p>
            <a:p>
              <a:pPr algn="ctr" eaLnBrk="1" hangingPunct="1"/>
              <a:r>
                <a:rPr lang="en-US" sz="1400" b="1" dirty="0" smtClean="0">
                  <a:solidFill>
                    <a:srgbClr val="FF00FF"/>
                  </a:solidFill>
                  <a:latin typeface="Comic Sans MS"/>
                  <a:cs typeface="Comic Sans MS"/>
                </a:rPr>
                <a:t>region</a:t>
              </a:r>
              <a:endParaRPr lang="en-US" sz="1400" b="1" dirty="0">
                <a:solidFill>
                  <a:srgbClr val="FF00FF"/>
                </a:solidFill>
                <a:latin typeface="Comic Sans MS"/>
                <a:cs typeface="Comic Sans MS"/>
              </a:endParaRPr>
            </a:p>
          </p:txBody>
        </p:sp>
        <p:pic>
          <p:nvPicPr>
            <p:cNvPr id="34" name="Picture 33" descr="sidebarDiffractiveGraph.eps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02667" y="4953012"/>
              <a:ext cx="1828800" cy="1371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6187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Rectangle 6"/>
          <p:cNvSpPr>
            <a:spLocks/>
          </p:cNvSpPr>
          <p:nvPr/>
        </p:nvSpPr>
        <p:spPr bwMode="auto">
          <a:xfrm>
            <a:off x="177800" y="742898"/>
            <a:ext cx="4384000" cy="215444"/>
          </a:xfrm>
          <a:prstGeom prst="rect">
            <a:avLst/>
          </a:prstGeom>
          <a:solidFill>
            <a:srgbClr val="0000FF"/>
          </a:solidFill>
          <a:ln>
            <a:noFill/>
          </a:ln>
          <a:extLst/>
        </p:spPr>
        <p:txBody>
          <a:bodyPr wrap="none" lIns="0" tIns="0" rIns="0" bIns="0">
            <a:spAutoFit/>
          </a:bodyPr>
          <a:lstStyle/>
          <a:p>
            <a:pPr algn="l"/>
            <a:r>
              <a:rPr lang="en-US" sz="1400" dirty="0">
                <a:solidFill>
                  <a:srgbClr val="FFFFFF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experimental program to address these questions:</a:t>
            </a:r>
          </a:p>
        </p:txBody>
      </p:sp>
      <p:grpSp>
        <p:nvGrpSpPr>
          <p:cNvPr id="6154" name="Group 10"/>
          <p:cNvGrpSpPr>
            <a:grpSpLocks/>
          </p:cNvGrpSpPr>
          <p:nvPr/>
        </p:nvGrpSpPr>
        <p:grpSpPr bwMode="auto">
          <a:xfrm>
            <a:off x="75848" y="2155424"/>
            <a:ext cx="5486508" cy="1003300"/>
            <a:chOff x="0" y="0"/>
            <a:chExt cx="3455" cy="632"/>
          </a:xfrm>
        </p:grpSpPr>
        <p:sp>
          <p:nvSpPr>
            <p:cNvPr id="6151" name="Rectangle 7"/>
            <p:cNvSpPr>
              <a:spLocks/>
            </p:cNvSpPr>
            <p:nvPr/>
          </p:nvSpPr>
          <p:spPr bwMode="auto">
            <a:xfrm>
              <a:off x="985" y="0"/>
              <a:ext cx="2122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800">
                  <a:solidFill>
                    <a:srgbClr val="0000FF"/>
                  </a:solidFill>
                  <a:latin typeface="Comic Sans MS"/>
                  <a:ea typeface="ＭＳ Ｐゴシック" charset="0"/>
                  <a:cs typeface="Comic Sans MS"/>
                  <a:sym typeface="Corbel Bold" charset="0"/>
                </a:rPr>
                <a:t>azimuthal asymmetries in DIS </a:t>
              </a:r>
            </a:p>
          </p:txBody>
        </p:sp>
        <p:sp>
          <p:nvSpPr>
            <p:cNvPr id="6152" name="Rectangle 8"/>
            <p:cNvSpPr>
              <a:spLocks/>
            </p:cNvSpPr>
            <p:nvPr/>
          </p:nvSpPr>
          <p:spPr bwMode="auto">
            <a:xfrm>
              <a:off x="985" y="264"/>
              <a:ext cx="2470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 dirty="0">
                  <a:solidFill>
                    <a:schemeClr val="tx1"/>
                  </a:solidFill>
                  <a:latin typeface="Comic Sans MS"/>
                  <a:ea typeface="ＭＳ Ｐゴシック" charset="0"/>
                  <a:cs typeface="Comic Sans MS"/>
                  <a:sym typeface="Corbel" charset="0"/>
                </a:rPr>
                <a:t>adds their </a:t>
              </a:r>
              <a:r>
                <a:rPr lang="en-US" sz="1400" dirty="0">
                  <a:solidFill>
                    <a:srgbClr val="FF00FF"/>
                  </a:solidFill>
                  <a:latin typeface="Comic Sans MS"/>
                  <a:ea typeface="ＭＳ Ｐゴシック" charset="0"/>
                  <a:cs typeface="Comic Sans MS"/>
                  <a:sym typeface="Corbel Bold" charset="0"/>
                </a:rPr>
                <a:t>transverse momentum dependence</a:t>
              </a:r>
            </a:p>
          </p:txBody>
        </p:sp>
        <p:pic>
          <p:nvPicPr>
            <p:cNvPr id="6153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71" cy="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162" name="Group 18"/>
          <p:cNvGrpSpPr>
            <a:grpSpLocks/>
          </p:cNvGrpSpPr>
          <p:nvPr/>
        </p:nvGrpSpPr>
        <p:grpSpPr bwMode="auto">
          <a:xfrm>
            <a:off x="342548" y="1133423"/>
            <a:ext cx="5497513" cy="965200"/>
            <a:chOff x="0" y="0"/>
            <a:chExt cx="3463" cy="608"/>
          </a:xfrm>
        </p:grpSpPr>
        <p:sp>
          <p:nvSpPr>
            <p:cNvPr id="6159" name="Rectangle 15"/>
            <p:cNvSpPr>
              <a:spLocks/>
            </p:cNvSpPr>
            <p:nvPr/>
          </p:nvSpPr>
          <p:spPr bwMode="auto">
            <a:xfrm>
              <a:off x="825" y="49"/>
              <a:ext cx="2252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800">
                  <a:solidFill>
                    <a:srgbClr val="0000FF"/>
                  </a:solidFill>
                  <a:latin typeface="Comic Sans MS"/>
                  <a:ea typeface="ＭＳ Ｐゴシック" charset="0"/>
                  <a:cs typeface="Comic Sans MS"/>
                  <a:sym typeface="Corbel Bold" charset="0"/>
                </a:rPr>
                <a:t>inclusive and semi-inclusive DIS</a:t>
              </a:r>
            </a:p>
          </p:txBody>
        </p:sp>
        <p:sp>
          <p:nvSpPr>
            <p:cNvPr id="6160" name="Rectangle 16"/>
            <p:cNvSpPr>
              <a:spLocks/>
            </p:cNvSpPr>
            <p:nvPr/>
          </p:nvSpPr>
          <p:spPr bwMode="auto">
            <a:xfrm>
              <a:off x="817" y="313"/>
              <a:ext cx="2646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 dirty="0">
                  <a:solidFill>
                    <a:srgbClr val="FF00FF"/>
                  </a:solidFill>
                  <a:latin typeface="Comic Sans MS"/>
                  <a:ea typeface="ＭＳ Ｐゴシック" charset="0"/>
                  <a:cs typeface="Comic Sans MS"/>
                  <a:sym typeface="Corbel Bold" charset="0"/>
                </a:rPr>
                <a:t>longitudinal motion</a:t>
              </a:r>
              <a:r>
                <a:rPr lang="en-US" sz="1400" dirty="0">
                  <a:solidFill>
                    <a:srgbClr val="FF00FF"/>
                  </a:solidFill>
                  <a:latin typeface="Comic Sans MS"/>
                  <a:ea typeface="ＭＳ Ｐゴシック" charset="0"/>
                  <a:cs typeface="Comic Sans MS"/>
                  <a:sym typeface="Corbel" charset="0"/>
                </a:rPr>
                <a:t> </a:t>
              </a:r>
              <a:r>
                <a:rPr lang="en-US" sz="1400" dirty="0">
                  <a:solidFill>
                    <a:schemeClr val="tx1"/>
                  </a:solidFill>
                  <a:latin typeface="Comic Sans MS"/>
                  <a:ea typeface="ＭＳ Ｐゴシック" charset="0"/>
                  <a:cs typeface="Comic Sans MS"/>
                  <a:sym typeface="Corbel" charset="0"/>
                </a:rPr>
                <a:t>of spinning quarks and gluons</a:t>
              </a:r>
            </a:p>
          </p:txBody>
        </p:sp>
        <p:pic>
          <p:nvPicPr>
            <p:cNvPr id="6161" name="Picture 1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20" cy="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Group 7"/>
          <p:cNvGrpSpPr/>
          <p:nvPr/>
        </p:nvGrpSpPr>
        <p:grpSpPr>
          <a:xfrm>
            <a:off x="5538608" y="729012"/>
            <a:ext cx="876300" cy="3214286"/>
            <a:chOff x="5538608" y="729012"/>
            <a:chExt cx="876300" cy="3214286"/>
          </a:xfrm>
        </p:grpSpPr>
        <p:sp>
          <p:nvSpPr>
            <p:cNvPr id="6163" name="AutoShape 19"/>
            <p:cNvSpPr>
              <a:spLocks/>
            </p:cNvSpPr>
            <p:nvPr/>
          </p:nvSpPr>
          <p:spPr bwMode="auto">
            <a:xfrm rot="5400000">
              <a:off x="4414658" y="1943048"/>
              <a:ext cx="3124200" cy="876300"/>
            </a:xfrm>
            <a:prstGeom prst="rightArrow">
              <a:avLst>
                <a:gd name="adj1" fmla="val 32000"/>
                <a:gd name="adj2" fmla="val 63778"/>
              </a:avLst>
            </a:prstGeom>
            <a:gradFill rotWithShape="0">
              <a:gsLst>
                <a:gs pos="0">
                  <a:srgbClr val="00FF00"/>
                </a:gs>
                <a:gs pos="100000">
                  <a:srgbClr val="FF0000"/>
                </a:gs>
              </a:gsLst>
              <a:lin ang="5400000" scaled="1"/>
            </a:gra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>
                <a:latin typeface="Comic Sans MS"/>
                <a:cs typeface="Comic Sans MS"/>
              </a:endParaRPr>
            </a:p>
          </p:txBody>
        </p:sp>
        <p:sp>
          <p:nvSpPr>
            <p:cNvPr id="6164" name="Rectangle 20"/>
            <p:cNvSpPr>
              <a:spLocks/>
            </p:cNvSpPr>
            <p:nvPr/>
          </p:nvSpPr>
          <p:spPr bwMode="auto">
            <a:xfrm rot="16200000">
              <a:off x="4695103" y="1888135"/>
              <a:ext cx="2566881" cy="248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l"/>
              <a:r>
                <a:rPr lang="en-US" sz="1300" dirty="0">
                  <a:solidFill>
                    <a:schemeClr val="bg1"/>
                  </a:solidFill>
                  <a:latin typeface="Corbel Bold" charset="0"/>
                  <a:ea typeface="ＭＳ Ｐゴシック" charset="0"/>
                  <a:cs typeface="Corbel Bold" charset="0"/>
                  <a:sym typeface="Corbel Bold" charset="0"/>
                </a:rPr>
                <a:t>machine &amp; detector requirements</a:t>
              </a:r>
            </a:p>
          </p:txBody>
        </p:sp>
      </p:grpSp>
      <p:grpSp>
        <p:nvGrpSpPr>
          <p:cNvPr id="6176" name="Group 32"/>
          <p:cNvGrpSpPr>
            <a:grpSpLocks/>
          </p:cNvGrpSpPr>
          <p:nvPr/>
        </p:nvGrpSpPr>
        <p:grpSpPr bwMode="auto">
          <a:xfrm>
            <a:off x="6529208" y="742898"/>
            <a:ext cx="2654300" cy="1231900"/>
            <a:chOff x="0" y="0"/>
            <a:chExt cx="1672" cy="776"/>
          </a:xfrm>
        </p:grpSpPr>
        <p:sp>
          <p:nvSpPr>
            <p:cNvPr id="6173" name="Rectangle 29"/>
            <p:cNvSpPr>
              <a:spLocks/>
            </p:cNvSpPr>
            <p:nvPr/>
          </p:nvSpPr>
          <p:spPr bwMode="auto">
            <a:xfrm>
              <a:off x="372" y="0"/>
              <a:ext cx="752" cy="184"/>
            </a:xfrm>
            <a:prstGeom prst="rect">
              <a:avLst/>
            </a:pr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l"/>
              <a:r>
                <a:rPr lang="en-US" sz="1400" dirty="0">
                  <a:solidFill>
                    <a:srgbClr val="FFFFFF"/>
                  </a:solidFill>
                  <a:latin typeface="Comic Sans MS"/>
                  <a:ea typeface="ＭＳ Ｐゴシック" charset="0"/>
                  <a:cs typeface="Comic Sans MS"/>
                  <a:sym typeface="Corbel Bold" charset="0"/>
                </a:rPr>
                <a:t>prerequisites</a:t>
              </a:r>
            </a:p>
          </p:txBody>
        </p:sp>
        <p:sp>
          <p:nvSpPr>
            <p:cNvPr id="6174" name="Rectangle 30"/>
            <p:cNvSpPr>
              <a:spLocks/>
            </p:cNvSpPr>
            <p:nvPr/>
          </p:nvSpPr>
          <p:spPr bwMode="auto">
            <a:xfrm>
              <a:off x="40" y="272"/>
              <a:ext cx="1293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 dirty="0">
                  <a:solidFill>
                    <a:srgbClr val="FF00FF"/>
                  </a:solidFill>
                  <a:latin typeface="Comic Sans MS"/>
                  <a:ea typeface="ＭＳ Ｐゴシック" charset="0"/>
                  <a:cs typeface="Comic Sans MS"/>
                  <a:sym typeface="Corbel Bold" charset="0"/>
                </a:rPr>
                <a:t>all </a:t>
              </a:r>
              <a:r>
                <a:rPr lang="en-US" sz="1400" dirty="0" smtClean="0">
                  <a:solidFill>
                    <a:srgbClr val="FF00FF"/>
                  </a:solidFill>
                  <a:latin typeface="Comic Sans MS"/>
                  <a:ea typeface="ＭＳ Ｐゴシック" charset="0"/>
                  <a:cs typeface="Comic Sans MS"/>
                  <a:sym typeface="Corbel Bold" charset="0"/>
                </a:rPr>
                <a:t>need </a:t>
              </a:r>
              <a:r>
                <a:rPr lang="en-US" sz="1400" dirty="0" smtClean="0">
                  <a:solidFill>
                    <a:srgbClr val="0000FF"/>
                  </a:solidFill>
                  <a:latin typeface="Comic Sans MS"/>
                  <a:ea typeface="ＭＳ Ｐゴシック" charset="0"/>
                  <a:cs typeface="Comic Sans MS"/>
                  <a:sym typeface="Corbel Bold" charset="0"/>
                </a:rPr>
                <a:t>√</a:t>
              </a:r>
              <a:r>
                <a:rPr lang="en-US" sz="1400" dirty="0" err="1" smtClean="0">
                  <a:solidFill>
                    <a:srgbClr val="0000FF"/>
                  </a:solidFill>
                  <a:latin typeface="Comic Sans MS"/>
                  <a:ea typeface="ＭＳ Ｐゴシック" charset="0"/>
                  <a:cs typeface="Comic Sans MS"/>
                  <a:sym typeface="Corbel Bold" charset="0"/>
                </a:rPr>
                <a:t>s</a:t>
              </a:r>
              <a:r>
                <a:rPr lang="en-US" sz="1400" baseline="-25000" dirty="0" err="1" smtClean="0">
                  <a:solidFill>
                    <a:srgbClr val="0000FF"/>
                  </a:solidFill>
                  <a:latin typeface="Comic Sans MS"/>
                  <a:ea typeface="ＭＳ Ｐゴシック" charset="0"/>
                  <a:cs typeface="Comic Sans MS"/>
                  <a:sym typeface="Corbel Bold" charset="0"/>
                </a:rPr>
                <a:t>ep</a:t>
              </a:r>
              <a:r>
                <a:rPr lang="en-US" sz="1400" dirty="0" smtClean="0">
                  <a:solidFill>
                    <a:srgbClr val="0000FF"/>
                  </a:solidFill>
                  <a:latin typeface="Comic Sans MS"/>
                  <a:ea typeface="ＭＳ Ｐゴシック" charset="0"/>
                  <a:cs typeface="Comic Sans MS"/>
                  <a:sym typeface="Corbel Bold" charset="0"/>
                </a:rPr>
                <a:t> &gt; 50 </a:t>
              </a:r>
              <a:r>
                <a:rPr lang="en-US" sz="1400" dirty="0" err="1" smtClean="0">
                  <a:solidFill>
                    <a:srgbClr val="0000FF"/>
                  </a:solidFill>
                  <a:latin typeface="Comic Sans MS"/>
                  <a:ea typeface="ＭＳ Ｐゴシック" charset="0"/>
                  <a:cs typeface="Comic Sans MS"/>
                  <a:sym typeface="Corbel Bold" charset="0"/>
                </a:rPr>
                <a:t>GeV</a:t>
              </a:r>
              <a:endParaRPr lang="en-US" sz="1400" dirty="0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endParaRPr>
            </a:p>
          </p:txBody>
        </p:sp>
        <p:sp>
          <p:nvSpPr>
            <p:cNvPr id="6175" name="Rectangle 31"/>
            <p:cNvSpPr>
              <a:spLocks/>
            </p:cNvSpPr>
            <p:nvPr/>
          </p:nvSpPr>
          <p:spPr bwMode="auto">
            <a:xfrm>
              <a:off x="0" y="456"/>
              <a:ext cx="1672" cy="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sz="1400" dirty="0">
                  <a:solidFill>
                    <a:schemeClr val="tx1"/>
                  </a:solidFill>
                  <a:latin typeface="Comic Sans MS"/>
                  <a:ea typeface="ＭＳ Ｐゴシック" charset="0"/>
                  <a:cs typeface="Comic Sans MS"/>
                  <a:sym typeface="Corbel" charset="0"/>
                </a:rPr>
                <a:t>to access x &lt; </a:t>
              </a:r>
              <a:r>
                <a:rPr lang="en-US" sz="1400" dirty="0">
                  <a:solidFill>
                    <a:srgbClr val="FF00FF"/>
                  </a:solidFill>
                  <a:latin typeface="Comic Sans MS"/>
                  <a:ea typeface="ＭＳ Ｐゴシック" charset="0"/>
                  <a:cs typeface="Comic Sans MS"/>
                  <a:sym typeface="Corbel" charset="0"/>
                </a:rPr>
                <a:t>10</a:t>
              </a:r>
              <a:r>
                <a:rPr lang="en-US" sz="1400" baseline="32000" dirty="0">
                  <a:solidFill>
                    <a:srgbClr val="FF00FF"/>
                  </a:solidFill>
                  <a:latin typeface="Comic Sans MS"/>
                  <a:ea typeface="ＭＳ Ｐゴシック" charset="0"/>
                  <a:cs typeface="Comic Sans MS"/>
                  <a:sym typeface="Corbel Bold" charset="0"/>
                </a:rPr>
                <a:t>-3  </a:t>
              </a:r>
              <a:r>
                <a:rPr lang="en-US" sz="1400" dirty="0">
                  <a:solidFill>
                    <a:schemeClr val="tx1"/>
                  </a:solidFill>
                  <a:latin typeface="Comic Sans MS"/>
                  <a:ea typeface="ＭＳ Ｐゴシック" charset="0"/>
                  <a:cs typeface="Comic Sans MS"/>
                  <a:sym typeface="Corbel" charset="0"/>
                </a:rPr>
                <a:t>where</a:t>
              </a:r>
            </a:p>
            <a:p>
              <a:r>
                <a:rPr lang="en-US" sz="1400" dirty="0">
                  <a:solidFill>
                    <a:schemeClr val="tx1"/>
                  </a:solidFill>
                  <a:latin typeface="Comic Sans MS"/>
                  <a:ea typeface="ＭＳ Ｐゴシック" charset="0"/>
                  <a:cs typeface="Comic Sans MS"/>
                  <a:sym typeface="Corbel" charset="0"/>
                </a:rPr>
                <a:t>sea quarks and gluons dominate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09600"/>
          </a:xfrm>
        </p:spPr>
        <p:txBody>
          <a:bodyPr/>
          <a:lstStyle/>
          <a:p>
            <a:r>
              <a:rPr lang="en-US" dirty="0" smtClean="0"/>
              <a:t>What is needed to realize EIC program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3</a:t>
            </a:fld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4425138"/>
              </p:ext>
            </p:extLst>
          </p:nvPr>
        </p:nvGraphicFramePr>
        <p:xfrm>
          <a:off x="5397500" y="4521200"/>
          <a:ext cx="114300" cy="16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900" name="Equation" r:id="rId5" imgW="114300" imgH="165100" progId="Equation.DSMT4">
                  <p:embed/>
                </p:oleObj>
              </mc:Choice>
              <mc:Fallback>
                <p:oleObj name="Equation" r:id="rId5" imgW="114300" imgH="1651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97500" y="4521200"/>
                        <a:ext cx="114300" cy="165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6170433" y="1776361"/>
            <a:ext cx="2728913" cy="2122489"/>
            <a:chOff x="6170433" y="1776361"/>
            <a:chExt cx="2728913" cy="2122489"/>
          </a:xfrm>
        </p:grpSpPr>
        <p:grpSp>
          <p:nvGrpSpPr>
            <p:cNvPr id="6183" name="Group 39"/>
            <p:cNvGrpSpPr>
              <a:grpSpLocks/>
            </p:cNvGrpSpPr>
            <p:nvPr/>
          </p:nvGrpSpPr>
          <p:grpSpPr bwMode="auto">
            <a:xfrm>
              <a:off x="6170433" y="1776361"/>
              <a:ext cx="2728913" cy="2122489"/>
              <a:chOff x="0" y="77"/>
              <a:chExt cx="1719" cy="1337"/>
            </a:xfrm>
          </p:grpSpPr>
          <p:sp>
            <p:nvSpPr>
              <p:cNvPr id="6179" name="Line 35"/>
              <p:cNvSpPr>
                <a:spLocks noChangeShapeType="1"/>
              </p:cNvSpPr>
              <p:nvPr/>
            </p:nvSpPr>
            <p:spPr bwMode="auto">
              <a:xfrm>
                <a:off x="0" y="77"/>
                <a:ext cx="302" cy="322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miter lim="800000"/>
                <a:headEnd type="triangl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Comic Sans MS"/>
                  <a:cs typeface="Comic Sans MS"/>
                </a:endParaRPr>
              </a:p>
            </p:txBody>
          </p:sp>
          <p:sp>
            <p:nvSpPr>
              <p:cNvPr id="6180" name="Line 36"/>
              <p:cNvSpPr>
                <a:spLocks noChangeShapeType="1"/>
              </p:cNvSpPr>
              <p:nvPr/>
            </p:nvSpPr>
            <p:spPr bwMode="auto">
              <a:xfrm>
                <a:off x="10" y="470"/>
                <a:ext cx="257" cy="278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miter lim="800000"/>
                <a:headEnd type="triangl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Comic Sans MS"/>
                  <a:cs typeface="Comic Sans MS"/>
                </a:endParaRPr>
              </a:p>
            </p:txBody>
          </p:sp>
          <p:sp>
            <p:nvSpPr>
              <p:cNvPr id="6181" name="Line 37"/>
              <p:cNvSpPr>
                <a:spLocks noChangeShapeType="1"/>
              </p:cNvSpPr>
              <p:nvPr/>
            </p:nvSpPr>
            <p:spPr bwMode="auto">
              <a:xfrm rot="10800000" flipH="1">
                <a:off x="20" y="741"/>
                <a:ext cx="247" cy="289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miter lim="800000"/>
                <a:headEnd type="triangl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>
                  <a:latin typeface="Comic Sans MS"/>
                  <a:cs typeface="Comic Sans MS"/>
                </a:endParaRPr>
              </a:p>
            </p:txBody>
          </p:sp>
          <p:sp>
            <p:nvSpPr>
              <p:cNvPr id="6182" name="Rectangle 38"/>
              <p:cNvSpPr>
                <a:spLocks/>
              </p:cNvSpPr>
              <p:nvPr/>
            </p:nvSpPr>
            <p:spPr bwMode="auto">
              <a:xfrm>
                <a:off x="265" y="871"/>
                <a:ext cx="1454" cy="5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>
                  <a:buClr>
                    <a:srgbClr val="000000"/>
                  </a:buClr>
                  <a:buSzPct val="125000"/>
                  <a:buFont typeface="Corbel" charset="0"/>
                  <a:buChar char="•"/>
                </a:pPr>
                <a:r>
                  <a:rPr lang="en-US" sz="1400" dirty="0">
                    <a:solidFill>
                      <a:schemeClr val="tx1"/>
                    </a:solidFill>
                    <a:latin typeface="Comic Sans MS"/>
                    <a:ea typeface="ＭＳ Ｐゴシック" charset="0"/>
                    <a:cs typeface="Comic Sans MS"/>
                    <a:sym typeface="Corbel" charset="0"/>
                  </a:rPr>
                  <a:t> multi-dimensional </a:t>
                </a:r>
                <a:r>
                  <a:rPr lang="en-US" sz="1400" dirty="0" smtClean="0">
                    <a:solidFill>
                      <a:schemeClr val="tx1"/>
                    </a:solidFill>
                    <a:latin typeface="Comic Sans MS"/>
                    <a:ea typeface="ＭＳ Ｐゴシック" charset="0"/>
                    <a:cs typeface="Comic Sans MS"/>
                    <a:sym typeface="Corbel" charset="0"/>
                  </a:rPr>
                  <a:t>binning</a:t>
                </a:r>
              </a:p>
              <a:p>
                <a:pPr algn="l">
                  <a:buClr>
                    <a:srgbClr val="000000"/>
                  </a:buClr>
                  <a:buSzPct val="125000"/>
                </a:pPr>
                <a:r>
                  <a:rPr lang="en-US" sz="1400" dirty="0">
                    <a:latin typeface="Comic Sans MS"/>
                    <a:ea typeface="ＭＳ Ｐゴシック" charset="0"/>
                    <a:cs typeface="Comic Sans MS"/>
                    <a:sym typeface="Corbel" charset="0"/>
                  </a:rPr>
                  <a:t> </a:t>
                </a:r>
                <a:r>
                  <a:rPr lang="en-US" sz="1400" dirty="0" smtClean="0">
                    <a:latin typeface="Comic Sans MS"/>
                    <a:ea typeface="ＭＳ Ｐゴシック" charset="0"/>
                    <a:cs typeface="Comic Sans MS"/>
                    <a:sym typeface="Corbel" charset="0"/>
                  </a:rPr>
                  <a:t> </a:t>
                </a:r>
                <a:r>
                  <a:rPr lang="en-US" sz="1400" dirty="0" smtClean="0">
                    <a:latin typeface="Comic Sans MS"/>
                    <a:ea typeface="ＭＳ Ｐゴシック" charset="0"/>
                    <a:cs typeface="Comic Sans MS"/>
                    <a:sym typeface="Wingdings"/>
                  </a:rPr>
                  <a:t> </a:t>
                </a:r>
                <a:r>
                  <a:rPr lang="en-US" sz="1400" dirty="0" smtClean="0">
                    <a:latin typeface="Comic Sans MS"/>
                    <a:ea typeface="ＭＳ Ｐゴシック" charset="0"/>
                    <a:cs typeface="Comic Sans MS"/>
                    <a:sym typeface="Corbel" charset="0"/>
                  </a:rPr>
                  <a:t>x, Q</a:t>
                </a:r>
                <a:r>
                  <a:rPr lang="en-US" sz="1400" baseline="30000" dirty="0" smtClean="0">
                    <a:latin typeface="Comic Sans MS"/>
                    <a:ea typeface="ＭＳ Ｐゴシック" charset="0"/>
                    <a:cs typeface="Comic Sans MS"/>
                    <a:sym typeface="Corbel" charset="0"/>
                  </a:rPr>
                  <a:t>2</a:t>
                </a:r>
                <a:r>
                  <a:rPr lang="en-US" sz="1400" dirty="0" smtClean="0">
                    <a:latin typeface="Comic Sans MS"/>
                    <a:ea typeface="ＭＳ Ｐゴシック" charset="0"/>
                    <a:cs typeface="Comic Sans MS"/>
                    <a:sym typeface="Corbel" charset="0"/>
                  </a:rPr>
                  <a:t>, z, </a:t>
                </a:r>
                <a:r>
                  <a:rPr lang="en-US" sz="1400" dirty="0" err="1" smtClean="0">
                    <a:latin typeface="Comic Sans MS"/>
                    <a:ea typeface="ＭＳ Ｐゴシック" charset="0"/>
                    <a:cs typeface="Comic Sans MS"/>
                    <a:sym typeface="Corbel" charset="0"/>
                  </a:rPr>
                  <a:t>p</a:t>
                </a:r>
                <a:r>
                  <a:rPr lang="en-US" sz="1400" baseline="-25000" dirty="0" err="1" smtClean="0">
                    <a:latin typeface="Comic Sans MS"/>
                    <a:ea typeface="ＭＳ Ｐゴシック" charset="0"/>
                    <a:cs typeface="Comic Sans MS"/>
                    <a:sym typeface="Corbel" charset="0"/>
                  </a:rPr>
                  <a:t>T</a:t>
                </a:r>
                <a:r>
                  <a:rPr lang="en-US" sz="1400" dirty="0">
                    <a:latin typeface="Comic Sans MS"/>
                    <a:ea typeface="ＭＳ Ｐゴシック" charset="0"/>
                    <a:cs typeface="Comic Sans MS"/>
                    <a:sym typeface="Corbel" charset="0"/>
                  </a:rPr>
                  <a:t> </a:t>
                </a:r>
                <a:r>
                  <a:rPr lang="en-US" sz="1400" dirty="0" smtClean="0">
                    <a:latin typeface="Comic Sans MS"/>
                    <a:ea typeface="ＭＳ Ｐゴシック" charset="0"/>
                    <a:cs typeface="Comic Sans MS"/>
                    <a:sym typeface="Corbel" charset="0"/>
                  </a:rPr>
                  <a:t>(or t), </a:t>
                </a:r>
                <a:r>
                  <a:rPr lang="en-US" sz="1400" dirty="0">
                    <a:latin typeface="Symbol" charset="2"/>
                    <a:ea typeface="ＭＳ Ｐゴシック" charset="0"/>
                    <a:cs typeface="Symbol" charset="2"/>
                    <a:sym typeface="Corbel" charset="0"/>
                  </a:rPr>
                  <a:t>Q</a:t>
                </a:r>
                <a:endParaRPr lang="en-US" sz="1400" dirty="0">
                  <a:solidFill>
                    <a:schemeClr val="tx1"/>
                  </a:solidFill>
                  <a:latin typeface="Symbol" charset="2"/>
                  <a:ea typeface="ＭＳ Ｐゴシック" charset="0"/>
                  <a:cs typeface="Symbol" charset="2"/>
                  <a:sym typeface="Corbel" charset="0"/>
                </a:endParaRPr>
              </a:p>
              <a:p>
                <a:pPr algn="l">
                  <a:buClr>
                    <a:srgbClr val="000000"/>
                  </a:buClr>
                  <a:buSzPct val="125000"/>
                  <a:buFont typeface="Corbel" charset="0"/>
                  <a:buChar char="•"/>
                </a:pPr>
                <a:r>
                  <a:rPr lang="en-US" sz="1400" dirty="0" smtClean="0">
                    <a:solidFill>
                      <a:schemeClr val="tx1"/>
                    </a:solidFill>
                    <a:latin typeface="Comic Sans MS"/>
                    <a:ea typeface="ＭＳ Ｐゴシック" charset="0"/>
                    <a:cs typeface="Comic Sans MS"/>
                    <a:sym typeface="Corbel" charset="0"/>
                  </a:rPr>
                  <a:t> </a:t>
                </a:r>
                <a:r>
                  <a:rPr lang="en-US" sz="1400" dirty="0">
                    <a:solidFill>
                      <a:schemeClr val="tx1"/>
                    </a:solidFill>
                    <a:latin typeface="Comic Sans MS"/>
                    <a:ea typeface="ＭＳ Ｐゴシック" charset="0"/>
                    <a:cs typeface="Comic Sans MS"/>
                    <a:sym typeface="Corbel" charset="0"/>
                  </a:rPr>
                  <a:t>to reach </a:t>
                </a:r>
                <a:r>
                  <a:rPr lang="en-US" sz="1400" dirty="0" err="1">
                    <a:latin typeface="Comic Sans MS"/>
                    <a:ea typeface="ＭＳ Ｐゴシック" charset="0"/>
                    <a:cs typeface="Comic Sans MS"/>
                    <a:sym typeface="Corbel" charset="0"/>
                  </a:rPr>
                  <a:t>p</a:t>
                </a:r>
                <a:r>
                  <a:rPr lang="en-US" sz="1400" baseline="-6000" dirty="0" err="1" smtClean="0">
                    <a:solidFill>
                      <a:schemeClr val="tx1"/>
                    </a:solidFill>
                    <a:latin typeface="Comic Sans MS"/>
                    <a:ea typeface="ＭＳ Ｐゴシック" charset="0"/>
                    <a:cs typeface="Comic Sans MS"/>
                    <a:sym typeface="Corbel" charset="0"/>
                  </a:rPr>
                  <a:t>T</a:t>
                </a:r>
                <a:r>
                  <a:rPr lang="en-US" sz="1400" dirty="0" smtClean="0">
                    <a:solidFill>
                      <a:schemeClr val="tx1"/>
                    </a:solidFill>
                    <a:latin typeface="Comic Sans MS"/>
                    <a:ea typeface="ＭＳ Ｐゴシック" charset="0"/>
                    <a:cs typeface="Comic Sans MS"/>
                    <a:sym typeface="Corbel" charset="0"/>
                  </a:rPr>
                  <a:t> </a:t>
                </a:r>
                <a:r>
                  <a:rPr lang="en-US" sz="1400" dirty="0">
                    <a:solidFill>
                      <a:schemeClr val="tx1"/>
                    </a:solidFill>
                    <a:latin typeface="Comic Sans MS"/>
                    <a:ea typeface="ＭＳ Ｐゴシック" charset="0"/>
                    <a:cs typeface="Comic Sans MS"/>
                    <a:sym typeface="Corbel" charset="0"/>
                  </a:rPr>
                  <a:t>&gt; 1 </a:t>
                </a:r>
                <a:r>
                  <a:rPr lang="en-US" sz="1400" dirty="0" err="1">
                    <a:solidFill>
                      <a:schemeClr val="tx1"/>
                    </a:solidFill>
                    <a:latin typeface="Comic Sans MS"/>
                    <a:ea typeface="ＭＳ Ｐゴシック" charset="0"/>
                    <a:cs typeface="Comic Sans MS"/>
                    <a:sym typeface="Corbel" charset="0"/>
                  </a:rPr>
                  <a:t>GeV</a:t>
                </a:r>
                <a:endParaRPr lang="en-US" sz="1400" dirty="0">
                  <a:solidFill>
                    <a:schemeClr val="tx1"/>
                  </a:solidFill>
                  <a:latin typeface="Comic Sans MS"/>
                  <a:ea typeface="ＭＳ Ｐゴシック" charset="0"/>
                  <a:cs typeface="Comic Sans MS"/>
                  <a:sym typeface="Corbel" charset="0"/>
                </a:endParaRPr>
              </a:p>
              <a:p>
                <a:pPr algn="l">
                  <a:buClr>
                    <a:srgbClr val="000000"/>
                  </a:buClr>
                  <a:buSzPct val="125000"/>
                  <a:buFont typeface="Corbel" charset="0"/>
                  <a:buChar char="•"/>
                </a:pPr>
                <a:r>
                  <a:rPr lang="en-US" sz="1400" dirty="0">
                    <a:solidFill>
                      <a:schemeClr val="tx1"/>
                    </a:solidFill>
                    <a:latin typeface="Comic Sans MS"/>
                    <a:ea typeface="ＭＳ Ｐゴシック" charset="0"/>
                    <a:cs typeface="Comic Sans MS"/>
                    <a:sym typeface="Corbel" charset="0"/>
                  </a:rPr>
                  <a:t> to reach |t| &gt; 1 GeV</a:t>
                </a:r>
                <a:r>
                  <a:rPr lang="en-US" sz="1400" baseline="32000" dirty="0">
                    <a:solidFill>
                      <a:schemeClr val="tx1"/>
                    </a:solidFill>
                    <a:latin typeface="Comic Sans MS"/>
                    <a:ea typeface="ＭＳ Ｐゴシック" charset="0"/>
                    <a:cs typeface="Comic Sans MS"/>
                    <a:sym typeface="Corbel" charset="0"/>
                  </a:rPr>
                  <a:t>2</a:t>
                </a: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6604000" y="2184400"/>
              <a:ext cx="14513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000FF"/>
                  </a:solidFill>
                </a:rPr>
                <a:t>L ≃ 10 fb</a:t>
              </a:r>
              <a:r>
                <a:rPr lang="en-US" baseline="30000" dirty="0" smtClean="0">
                  <a:solidFill>
                    <a:srgbClr val="0000FF"/>
                  </a:solidFill>
                </a:rPr>
                <a:t>-1</a:t>
              </a:r>
              <a:endParaRPr lang="en-US" baseline="30000" dirty="0">
                <a:solidFill>
                  <a:srgbClr val="0000FF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604000" y="2641600"/>
              <a:ext cx="22151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000FF"/>
                  </a:solidFill>
                </a:rPr>
                <a:t>L ≃ 10 - 100 fb</a:t>
              </a:r>
              <a:r>
                <a:rPr lang="en-US" baseline="30000" dirty="0" smtClean="0">
                  <a:solidFill>
                    <a:srgbClr val="0000FF"/>
                  </a:solidFill>
                </a:rPr>
                <a:t>-1</a:t>
              </a:r>
              <a:endParaRPr lang="en-US" baseline="300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28602" y="3171851"/>
            <a:ext cx="4022371" cy="802560"/>
            <a:chOff x="228602" y="3171851"/>
            <a:chExt cx="4022371" cy="802560"/>
          </a:xfrm>
        </p:grpSpPr>
        <p:grpSp>
          <p:nvGrpSpPr>
            <p:cNvPr id="6158" name="Group 14"/>
            <p:cNvGrpSpPr>
              <a:grpSpLocks/>
            </p:cNvGrpSpPr>
            <p:nvPr/>
          </p:nvGrpSpPr>
          <p:grpSpPr bwMode="auto">
            <a:xfrm>
              <a:off x="1628423" y="3171851"/>
              <a:ext cx="2622550" cy="647369"/>
              <a:chOff x="944" y="42"/>
              <a:chExt cx="1652" cy="407"/>
            </a:xfrm>
          </p:grpSpPr>
          <p:sp>
            <p:nvSpPr>
              <p:cNvPr id="6155" name="Rectangle 11"/>
              <p:cNvSpPr>
                <a:spLocks/>
              </p:cNvSpPr>
              <p:nvPr/>
            </p:nvSpPr>
            <p:spPr bwMode="auto">
              <a:xfrm>
                <a:off x="944" y="42"/>
                <a:ext cx="1358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/>
                <a:r>
                  <a:rPr lang="en-US" sz="1800">
                    <a:solidFill>
                      <a:srgbClr val="0000FF"/>
                    </a:solidFill>
                    <a:latin typeface="Comic Sans MS"/>
                    <a:ea typeface="ＭＳ Ｐゴシック" charset="0"/>
                    <a:cs typeface="Comic Sans MS"/>
                    <a:sym typeface="Corbel Bold" charset="0"/>
                  </a:rPr>
                  <a:t>exclusive processes </a:t>
                </a:r>
              </a:p>
            </p:txBody>
          </p:sp>
          <p:sp>
            <p:nvSpPr>
              <p:cNvPr id="6156" name="Rectangle 12"/>
              <p:cNvSpPr>
                <a:spLocks/>
              </p:cNvSpPr>
              <p:nvPr/>
            </p:nvSpPr>
            <p:spPr bwMode="auto">
              <a:xfrm>
                <a:off x="944" y="314"/>
                <a:ext cx="1652" cy="1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/>
                <a:r>
                  <a:rPr lang="en-US" sz="1400" dirty="0">
                    <a:solidFill>
                      <a:schemeClr val="tx1"/>
                    </a:solidFill>
                    <a:latin typeface="Comic Sans MS"/>
                    <a:ea typeface="ＭＳ Ｐゴシック" charset="0"/>
                    <a:cs typeface="Comic Sans MS"/>
                    <a:sym typeface="Corbel" charset="0"/>
                  </a:rPr>
                  <a:t>adds their </a:t>
                </a:r>
                <a:r>
                  <a:rPr lang="en-US" sz="1400" dirty="0">
                    <a:solidFill>
                      <a:srgbClr val="FF00FF"/>
                    </a:solidFill>
                    <a:latin typeface="Comic Sans MS"/>
                    <a:ea typeface="ＭＳ Ｐゴシック" charset="0"/>
                    <a:cs typeface="Comic Sans MS"/>
                    <a:sym typeface="Corbel Bold" charset="0"/>
                  </a:rPr>
                  <a:t>transverse position</a:t>
                </a:r>
              </a:p>
            </p:txBody>
          </p:sp>
        </p:grpSp>
        <p:pic>
          <p:nvPicPr>
            <p:cNvPr id="36" name="Picture 35" descr="GPD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2" y="3238319"/>
              <a:ext cx="1233221" cy="736092"/>
            </a:xfrm>
            <a:prstGeom prst="rect">
              <a:avLst/>
            </a:prstGeom>
          </p:spPr>
        </p:pic>
      </p:grpSp>
      <p:pic>
        <p:nvPicPr>
          <p:cNvPr id="12" name="Picture 11" descr="blob.lumi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7674" y="3799449"/>
            <a:ext cx="4148666" cy="2878739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eRHIC R&amp;D Review April 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279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RHIC Hadron </a:t>
            </a:r>
            <a:r>
              <a:rPr lang="en-US" dirty="0" err="1" smtClean="0"/>
              <a:t>Polarisation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533400"/>
            <a:ext cx="65305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Account for </a:t>
            </a:r>
          </a:p>
          <a:p>
            <a:r>
              <a:rPr lang="en-US" dirty="0" smtClean="0"/>
              <a:t>beam polarization decay through fill </a:t>
            </a:r>
            <a:r>
              <a:rPr lang="en-US" dirty="0" smtClean="0">
                <a:sym typeface="Wingdings"/>
              </a:rPr>
              <a:t> </a:t>
            </a:r>
            <a:r>
              <a:rPr lang="en-US" dirty="0">
                <a:sym typeface="Wingdings"/>
              </a:rPr>
              <a:t>P(t)=P</a:t>
            </a:r>
            <a:r>
              <a:rPr lang="en-US" baseline="-25000" dirty="0">
                <a:sym typeface="Wingdings"/>
              </a:rPr>
              <a:t>0</a:t>
            </a:r>
            <a:r>
              <a:rPr lang="en-US" dirty="0">
                <a:sym typeface="Wingdings"/>
              </a:rPr>
              <a:t>exp(-t/</a:t>
            </a:r>
            <a:r>
              <a:rPr lang="en-US" dirty="0" err="1">
                <a:latin typeface="Symbol" charset="2"/>
                <a:cs typeface="Symbol" charset="2"/>
                <a:sym typeface="Wingdings"/>
              </a:rPr>
              <a:t>t</a:t>
            </a:r>
            <a:r>
              <a:rPr lang="en-US" baseline="-25000" dirty="0" err="1">
                <a:sym typeface="Wingdings"/>
              </a:rPr>
              <a:t>p</a:t>
            </a:r>
            <a:r>
              <a:rPr lang="en-US" dirty="0" smtClean="0">
                <a:sym typeface="Wingdings"/>
              </a:rPr>
              <a:t>)</a:t>
            </a:r>
            <a:r>
              <a:rPr lang="en-US" dirty="0" smtClean="0"/>
              <a:t> </a:t>
            </a:r>
            <a:endParaRPr lang="en-US" dirty="0"/>
          </a:p>
          <a:p>
            <a:r>
              <a:rPr lang="en-US" dirty="0" smtClean="0"/>
              <a:t>growth of beam polarization profile </a:t>
            </a:r>
            <a:r>
              <a:rPr lang="en-US" dirty="0" smtClean="0">
                <a:solidFill>
                  <a:srgbClr val="FF00FF"/>
                </a:solidFill>
              </a:rPr>
              <a:t>R</a:t>
            </a:r>
            <a:r>
              <a:rPr lang="en-US" dirty="0" smtClean="0"/>
              <a:t> through fill </a:t>
            </a:r>
            <a:endParaRPr lang="en-US" dirty="0"/>
          </a:p>
        </p:txBody>
      </p:sp>
      <p:sp>
        <p:nvSpPr>
          <p:cNvPr id="6" name="Oval 3"/>
          <p:cNvSpPr>
            <a:spLocks noChangeArrowheads="1"/>
          </p:cNvSpPr>
          <p:nvPr/>
        </p:nvSpPr>
        <p:spPr bwMode="auto">
          <a:xfrm>
            <a:off x="7670800" y="2527300"/>
            <a:ext cx="685800" cy="6858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Line 18"/>
          <p:cNvSpPr>
            <a:spLocks noChangeShapeType="1"/>
          </p:cNvSpPr>
          <p:nvPr/>
        </p:nvSpPr>
        <p:spPr bwMode="auto">
          <a:xfrm>
            <a:off x="8026400" y="1917700"/>
            <a:ext cx="0" cy="21971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" name="Text Box 19"/>
          <p:cNvSpPr txBox="1">
            <a:spLocks noChangeArrowheads="1"/>
          </p:cNvSpPr>
          <p:nvPr/>
        </p:nvSpPr>
        <p:spPr bwMode="auto">
          <a:xfrm>
            <a:off x="7315200" y="939800"/>
            <a:ext cx="145368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dirty="0" err="1" smtClean="0">
                <a:latin typeface="Comic Sans MS"/>
                <a:cs typeface="Comic Sans MS"/>
              </a:rPr>
              <a:t>pCarbon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</a:p>
          <a:p>
            <a:pPr algn="ctr"/>
            <a:r>
              <a:rPr lang="en-US" dirty="0" err="1" smtClean="0">
                <a:latin typeface="Comic Sans MS"/>
                <a:cs typeface="Comic Sans MS"/>
              </a:rPr>
              <a:t>polarimeter</a:t>
            </a:r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9" name="Text Box 27"/>
          <p:cNvSpPr txBox="1">
            <a:spLocks noChangeArrowheads="1"/>
          </p:cNvSpPr>
          <p:nvPr/>
        </p:nvSpPr>
        <p:spPr bwMode="auto">
          <a:xfrm>
            <a:off x="7972425" y="1920875"/>
            <a:ext cx="727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i="1" dirty="0"/>
              <a:t>x</a:t>
            </a:r>
            <a:r>
              <a:rPr lang="en-US" dirty="0"/>
              <a:t>=</a:t>
            </a:r>
            <a:r>
              <a:rPr lang="en-US" i="1" dirty="0"/>
              <a:t>x</a:t>
            </a:r>
            <a:r>
              <a:rPr lang="en-US" baseline="-25000" dirty="0"/>
              <a:t>0</a:t>
            </a:r>
          </a:p>
        </p:txBody>
      </p:sp>
      <p:graphicFrame>
        <p:nvGraphicFramePr>
          <p:cNvPr id="1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8340753"/>
              </p:ext>
            </p:extLst>
          </p:nvPr>
        </p:nvGraphicFramePr>
        <p:xfrm>
          <a:off x="8037513" y="3362325"/>
          <a:ext cx="774700" cy="752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2" name="Equation" r:id="rId3" imgW="927100" imgH="901700" progId="Equation.DSMT4">
                  <p:embed/>
                </p:oleObj>
              </mc:Choice>
              <mc:Fallback>
                <p:oleObj name="Equation" r:id="rId3" imgW="927100" imgH="9017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37513" y="3362325"/>
                        <a:ext cx="774700" cy="752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Oval 17"/>
          <p:cNvSpPr>
            <a:spLocks noChangeArrowheads="1"/>
          </p:cNvSpPr>
          <p:nvPr/>
        </p:nvSpPr>
        <p:spPr bwMode="auto">
          <a:xfrm>
            <a:off x="5949950" y="2955925"/>
            <a:ext cx="685800" cy="6858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Oval 20"/>
          <p:cNvSpPr>
            <a:spLocks noChangeArrowheads="1"/>
          </p:cNvSpPr>
          <p:nvPr/>
        </p:nvSpPr>
        <p:spPr bwMode="auto">
          <a:xfrm>
            <a:off x="6102350" y="3108325"/>
            <a:ext cx="685800" cy="68580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Text Box 22"/>
          <p:cNvSpPr txBox="1">
            <a:spLocks noChangeArrowheads="1"/>
          </p:cNvSpPr>
          <p:nvPr/>
        </p:nvSpPr>
        <p:spPr bwMode="auto">
          <a:xfrm>
            <a:off x="5235555" y="1595194"/>
            <a:ext cx="1538327" cy="570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dirty="0">
                <a:latin typeface="Comic Sans MS"/>
                <a:cs typeface="Comic Sans MS"/>
              </a:rPr>
              <a:t>Collider</a:t>
            </a:r>
          </a:p>
          <a:p>
            <a:pPr algn="ctr">
              <a:lnSpc>
                <a:spcPct val="85000"/>
              </a:lnSpc>
            </a:pPr>
            <a:r>
              <a:rPr lang="en-US" dirty="0">
                <a:latin typeface="Comic Sans MS"/>
                <a:cs typeface="Comic Sans MS"/>
              </a:rPr>
              <a:t>Experiments</a:t>
            </a:r>
          </a:p>
        </p:txBody>
      </p:sp>
      <p:cxnSp>
        <p:nvCxnSpPr>
          <p:cNvPr id="18" name="Straight Arrow Connector 17"/>
          <p:cNvCxnSpPr/>
          <p:nvPr/>
        </p:nvCxnSpPr>
        <p:spPr>
          <a:xfrm rot="16200000" flipH="1">
            <a:off x="5645150" y="2651125"/>
            <a:ext cx="381000" cy="381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endCxn id="15" idx="5"/>
          </p:cNvCxnSpPr>
          <p:nvPr/>
        </p:nvCxnSpPr>
        <p:spPr>
          <a:xfrm rot="16200000" flipV="1">
            <a:off x="6687718" y="3693692"/>
            <a:ext cx="329033" cy="329033"/>
          </a:xfrm>
          <a:prstGeom prst="straightConnector1">
            <a:avLst/>
          </a:prstGeom>
          <a:ln w="28575">
            <a:solidFill>
              <a:srgbClr val="00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4372105"/>
              </p:ext>
            </p:extLst>
          </p:nvPr>
        </p:nvGraphicFramePr>
        <p:xfrm>
          <a:off x="6970712" y="1600200"/>
          <a:ext cx="2120901" cy="3391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3" name="Equation" r:id="rId5" imgW="1587240" imgH="253800" progId="Equation.3">
                  <p:embed/>
                </p:oleObj>
              </mc:Choice>
              <mc:Fallback>
                <p:oleObj name="Equation" r:id="rId5" imgW="158724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70712" y="1600200"/>
                        <a:ext cx="2120901" cy="339132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5077600"/>
              </p:ext>
            </p:extLst>
          </p:nvPr>
        </p:nvGraphicFramePr>
        <p:xfrm>
          <a:off x="4556127" y="2165350"/>
          <a:ext cx="3038474" cy="3681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4" name="Equation" r:id="rId7" imgW="2095200" imgH="253800" progId="Equation.DSMT4">
                  <p:embed/>
                </p:oleObj>
              </mc:Choice>
              <mc:Fallback>
                <p:oleObj name="Equation" r:id="rId7" imgW="2095200" imgH="253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6127" y="2165350"/>
                        <a:ext cx="3038474" cy="368126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" name="Picture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1549400"/>
            <a:ext cx="3357079" cy="3721100"/>
          </a:xfrm>
          <a:prstGeom prst="rect">
            <a:avLst/>
          </a:prstGeom>
        </p:spPr>
      </p:pic>
      <p:pic>
        <p:nvPicPr>
          <p:cNvPr id="27" name="Picture 26" descr="c_hRSlopeVsPolarSlope_Y1D_250.png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74" r="22917"/>
          <a:stretch/>
        </p:blipFill>
        <p:spPr>
          <a:xfrm>
            <a:off x="4628433" y="4661108"/>
            <a:ext cx="4515567" cy="2196892"/>
          </a:xfrm>
          <a:prstGeom prst="rect">
            <a:avLst/>
          </a:prstGeom>
        </p:spPr>
      </p:pic>
      <p:sp>
        <p:nvSpPr>
          <p:cNvPr id="29" name="AutoShape 49"/>
          <p:cNvSpPr>
            <a:spLocks noChangeArrowheads="1"/>
          </p:cNvSpPr>
          <p:nvPr/>
        </p:nvSpPr>
        <p:spPr bwMode="auto">
          <a:xfrm>
            <a:off x="3491442" y="4354656"/>
            <a:ext cx="1042458" cy="903144"/>
          </a:xfrm>
          <a:prstGeom prst="curvedRightArrow">
            <a:avLst>
              <a:gd name="adj1" fmla="val 24848"/>
              <a:gd name="adj2" fmla="val 49697"/>
              <a:gd name="adj3" fmla="val 33333"/>
            </a:avLst>
          </a:prstGeom>
          <a:gradFill flip="none" rotWithShape="1">
            <a:gsLst>
              <a:gs pos="0">
                <a:srgbClr val="0000FF"/>
              </a:gs>
              <a:gs pos="100000">
                <a:srgbClr val="FFFFFF"/>
              </a:gs>
            </a:gsLst>
            <a:lin ang="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352800" y="3187700"/>
            <a:ext cx="207370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correlation of </a:t>
            </a:r>
          </a:p>
          <a:p>
            <a:pPr algn="ctr"/>
            <a:r>
              <a:rPr lang="en-US" dirty="0" err="1" smtClean="0"/>
              <a:t>dP</a:t>
            </a:r>
            <a:r>
              <a:rPr lang="en-US" dirty="0" smtClean="0"/>
              <a:t>/</a:t>
            </a:r>
            <a:r>
              <a:rPr lang="en-US" dirty="0" err="1" smtClean="0"/>
              <a:t>dt</a:t>
            </a:r>
            <a:r>
              <a:rPr lang="en-US" dirty="0" smtClean="0"/>
              <a:t> to </a:t>
            </a:r>
            <a:r>
              <a:rPr lang="en-US" dirty="0" err="1" smtClean="0"/>
              <a:t>dR</a:t>
            </a:r>
            <a:r>
              <a:rPr lang="en-US" dirty="0" smtClean="0"/>
              <a:t>/</a:t>
            </a:r>
            <a:r>
              <a:rPr lang="en-US" dirty="0" err="1" smtClean="0"/>
              <a:t>dt</a:t>
            </a:r>
            <a:endParaRPr lang="en-US" dirty="0" smtClean="0"/>
          </a:p>
          <a:p>
            <a:pPr algn="ctr"/>
            <a:r>
              <a:rPr lang="en-US" dirty="0" smtClean="0"/>
              <a:t>for all 2012 fills</a:t>
            </a:r>
          </a:p>
          <a:p>
            <a:pPr algn="ctr"/>
            <a:r>
              <a:rPr lang="en-US" dirty="0" smtClean="0"/>
              <a:t>at 250 </a:t>
            </a:r>
            <a:r>
              <a:rPr lang="en-US" dirty="0" err="1" smtClean="0"/>
              <a:t>GeV</a:t>
            </a:r>
            <a:endParaRPr lang="en-US" dirty="0"/>
          </a:p>
        </p:txBody>
      </p:sp>
      <p:sp>
        <p:nvSpPr>
          <p:cNvPr id="33" name="Rectangle 32"/>
          <p:cNvSpPr/>
          <p:nvPr/>
        </p:nvSpPr>
        <p:spPr>
          <a:xfrm>
            <a:off x="0" y="5330736"/>
            <a:ext cx="51435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Polarization </a:t>
            </a:r>
            <a:r>
              <a:rPr lang="en-US" dirty="0"/>
              <a:t>lifetime has </a:t>
            </a:r>
            <a:r>
              <a:rPr lang="en-US" dirty="0" smtClean="0"/>
              <a:t>consequences </a:t>
            </a:r>
            <a:r>
              <a:rPr lang="en-US" dirty="0"/>
              <a:t>for physics analysis</a:t>
            </a:r>
          </a:p>
          <a:p>
            <a:pPr marL="285750" indent="-285750">
              <a:buFont typeface="Wingdings" charset="0"/>
              <a:buChar char="à"/>
            </a:pPr>
            <a:r>
              <a:rPr lang="en-US" dirty="0">
                <a:sym typeface="Wingdings"/>
              </a:rPr>
              <a:t>different physics triggers mix </a:t>
            </a:r>
            <a:r>
              <a:rPr lang="en-US" dirty="0" smtClean="0">
                <a:sym typeface="Wingdings"/>
              </a:rPr>
              <a:t>over fill</a:t>
            </a:r>
          </a:p>
          <a:p>
            <a:pPr lvl="1"/>
            <a:r>
              <a:rPr lang="en-US" dirty="0" smtClean="0">
                <a:sym typeface="Wingdings"/>
              </a:rPr>
              <a:t> </a:t>
            </a:r>
            <a:r>
              <a:rPr lang="en-US" dirty="0" smtClean="0">
                <a:solidFill>
                  <a:srgbClr val="3366FF"/>
                </a:solidFill>
                <a:sym typeface="Wingdings"/>
              </a:rPr>
              <a:t>different </a:t>
            </a:r>
            <a:r>
              <a:rPr lang="en-US" dirty="0">
                <a:solidFill>
                  <a:srgbClr val="3366FF"/>
                </a:solidFill>
                <a:sym typeface="Wingdings"/>
              </a:rPr>
              <a:t>&lt;P&gt;</a:t>
            </a:r>
          </a:p>
        </p:txBody>
      </p:sp>
      <p:sp>
        <p:nvSpPr>
          <p:cNvPr id="22" name="TextBox 21"/>
          <p:cNvSpPr txBox="1"/>
          <p:nvPr/>
        </p:nvSpPr>
        <p:spPr>
          <a:xfrm rot="21000000">
            <a:off x="108083" y="2213620"/>
            <a:ext cx="8939996" cy="163121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glow rad="101600">
              <a:schemeClr val="bg1">
                <a:lumMod val="85000"/>
                <a:alpha val="75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</p:spPr>
        <p:txBody>
          <a:bodyPr wrap="square" rtlCol="0">
            <a:spAutoFit/>
          </a:bodyPr>
          <a:lstStyle/>
          <a:p>
            <a:r>
              <a:rPr lang="en-US" sz="2000" u="sng" dirty="0" smtClean="0">
                <a:solidFill>
                  <a:srgbClr val="FF00FF"/>
                </a:solidFill>
              </a:rPr>
              <a:t>Result:</a:t>
            </a:r>
            <a:endParaRPr lang="en-US" sz="2000" u="sng" dirty="0">
              <a:solidFill>
                <a:srgbClr val="FF00FF"/>
              </a:solidFill>
            </a:endParaRPr>
          </a:p>
          <a:p>
            <a:r>
              <a:rPr lang="en-US" sz="2000" dirty="0" smtClean="0"/>
              <a:t>Have achieved 6.5% uncertainty for DSA and 3.4 for SSA</a:t>
            </a:r>
          </a:p>
          <a:p>
            <a:r>
              <a:rPr lang="en-US" sz="2000" dirty="0" smtClean="0">
                <a:solidFill>
                  <a:srgbClr val="0000FF"/>
                </a:solidFill>
                <a:sym typeface="Wingdings"/>
              </a:rPr>
              <a:t></a:t>
            </a:r>
            <a:r>
              <a:rPr lang="en-US" sz="2000" dirty="0" smtClean="0">
                <a:sym typeface="Wingdings"/>
              </a:rPr>
              <a:t> </a:t>
            </a:r>
            <a:r>
              <a:rPr lang="en-US" sz="2000" dirty="0" smtClean="0"/>
              <a:t>will be challenging to reduce to 1-2%</a:t>
            </a:r>
          </a:p>
          <a:p>
            <a:r>
              <a:rPr lang="en-US" sz="2000" dirty="0" err="1" smtClean="0"/>
              <a:t>polarised</a:t>
            </a:r>
            <a:r>
              <a:rPr lang="en-US" sz="2000" dirty="0" smtClean="0"/>
              <a:t> Deuterium and He-3 </a:t>
            </a:r>
            <a:r>
              <a:rPr lang="en-US" sz="2000" dirty="0" err="1" smtClean="0"/>
              <a:t>polarimetry</a:t>
            </a:r>
            <a:r>
              <a:rPr lang="en-US" sz="2000" dirty="0" smtClean="0"/>
              <a:t> will be challenging</a:t>
            </a:r>
          </a:p>
          <a:p>
            <a:pPr marL="342900" indent="-342900">
              <a:buFont typeface="Wingdings" charset="0"/>
              <a:buChar char="à"/>
            </a:pPr>
            <a:r>
              <a:rPr lang="en-US" sz="2000" dirty="0" smtClean="0">
                <a:sym typeface="Wingdings"/>
              </a:rPr>
              <a:t>to use CNI you need to make sure D and He-3 does not break up</a:t>
            </a:r>
            <a:r>
              <a:rPr lang="en-US" sz="2000" dirty="0" smtClean="0"/>
              <a:t> 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E.C. Aschenauer</a:t>
            </a:r>
            <a:endParaRPr lang="en-US" altLang="ja-JP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eRHIC R&amp;D Review April 2016</a:t>
            </a:r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72715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eRHIC R&amp;D Review April 2016</a:t>
            </a:r>
            <a:endParaRPr lang="en-US" altLang="ja-JP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cap="none" dirty="0" smtClean="0">
                <a:solidFill>
                  <a:srgbClr val="FF29FE"/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  <a:reflection stA="50000" endPos="50000" dist="12700" dir="5400000" sy="-100000" algn="bl" rotWithShape="0"/>
                </a:effectLst>
                <a:latin typeface="Comic Sans MS"/>
                <a:cs typeface="Comic Sans MS"/>
              </a:rPr>
              <a:t>g</a:t>
            </a:r>
            <a:r>
              <a:rPr lang="en-US" baseline="-25000" dirty="0" smtClean="0">
                <a:solidFill>
                  <a:srgbClr val="FF29FE"/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  <a:reflection stA="50000" endPos="50000" dist="12700" dir="5400000" sy="-100000" algn="bl" rotWithShape="0"/>
                </a:effectLst>
                <a:latin typeface="Comic Sans MS"/>
                <a:cs typeface="Comic Sans MS"/>
              </a:rPr>
              <a:t>1</a:t>
            </a:r>
            <a:r>
              <a:rPr lang="en-US" baseline="30000" dirty="0" smtClean="0">
                <a:solidFill>
                  <a:srgbClr val="FF29FE"/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  <a:reflection stA="50000" endPos="50000" dist="12700" dir="5400000" sy="-100000" algn="bl" rotWithShape="0"/>
                </a:effectLst>
                <a:latin typeface="Comic Sans MS"/>
                <a:cs typeface="Comic Sans MS"/>
              </a:rPr>
              <a:t>p </a:t>
            </a:r>
            <a:r>
              <a:rPr lang="en-US" dirty="0" smtClean="0"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  <a:reflection stA="50000" endPos="50000" dist="12700" dir="5400000" sy="-100000" algn="bl" rotWithShape="0"/>
                </a:effectLst>
                <a:latin typeface="Comic Sans MS"/>
                <a:cs typeface="Comic Sans MS"/>
              </a:rPr>
              <a:t>the way to find the Spin</a:t>
            </a:r>
            <a:r>
              <a:rPr lang="en-US" baseline="30000" dirty="0" smtClean="0"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  <a:reflection stA="50000" endPos="50000" dist="12700" dir="5400000" sy="-100000" algn="bl" rotWithShape="0"/>
                </a:effectLst>
                <a:latin typeface="Comic Sans MS"/>
                <a:cs typeface="Comic Sans MS"/>
              </a:rPr>
              <a:t> </a:t>
            </a:r>
            <a:endParaRPr lang="en-US" dirty="0">
              <a:effectLst>
                <a:outerShdw blurRad="50800" dist="38100" dir="2700000" algn="br">
                  <a:srgbClr val="000000">
                    <a:alpha val="43000"/>
                  </a:srgbClr>
                </a:outerShdw>
                <a:reflection stA="50000" endPos="50000" dist="12700" dir="5400000" sy="-100000" algn="bl" rotWithShape="0"/>
              </a:effectLst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31</a:t>
            </a:fld>
            <a:endParaRPr lang="en-US" dirty="0"/>
          </a:p>
        </p:txBody>
      </p:sp>
      <p:pic>
        <p:nvPicPr>
          <p:cNvPr id="3" name="Bild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902134"/>
            <a:ext cx="4909212" cy="5919870"/>
          </a:xfrm>
          <a:prstGeom prst="rect">
            <a:avLst/>
          </a:prstGeom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61839" y="1812044"/>
            <a:ext cx="99695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feld 10"/>
          <p:cNvSpPr txBox="1"/>
          <p:nvPr/>
        </p:nvSpPr>
        <p:spPr>
          <a:xfrm>
            <a:off x="2765728" y="3016393"/>
            <a:ext cx="15696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FF"/>
                </a:solidFill>
              </a:rPr>
              <a:t>5 </a:t>
            </a:r>
            <a:r>
              <a:rPr lang="en-US" sz="1400" b="1" dirty="0" err="1" smtClean="0">
                <a:solidFill>
                  <a:srgbClr val="0000FF"/>
                </a:solidFill>
              </a:rPr>
              <a:t>x</a:t>
            </a:r>
            <a:r>
              <a:rPr lang="en-US" sz="1400" b="1" dirty="0" smtClean="0">
                <a:solidFill>
                  <a:srgbClr val="0000FF"/>
                </a:solidFill>
              </a:rPr>
              <a:t> 250 starts here</a:t>
            </a:r>
            <a:endParaRPr lang="en-US" sz="1400" b="1" dirty="0">
              <a:solidFill>
                <a:srgbClr val="0000FF"/>
              </a:solidFill>
            </a:endParaRPr>
          </a:p>
        </p:txBody>
      </p:sp>
      <p:sp>
        <p:nvSpPr>
          <p:cNvPr id="13" name="Textfeld 11"/>
          <p:cNvSpPr txBox="1"/>
          <p:nvPr/>
        </p:nvSpPr>
        <p:spPr>
          <a:xfrm>
            <a:off x="3043220" y="3562343"/>
            <a:ext cx="1961094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FF00"/>
                </a:solidFill>
              </a:rPr>
              <a:t>5 </a:t>
            </a:r>
            <a:r>
              <a:rPr lang="en-US" sz="1400" b="1" dirty="0" err="1" smtClean="0">
                <a:solidFill>
                  <a:srgbClr val="00FF00"/>
                </a:solidFill>
              </a:rPr>
              <a:t>x</a:t>
            </a:r>
            <a:r>
              <a:rPr lang="en-US" sz="1400" b="1" dirty="0" smtClean="0">
                <a:solidFill>
                  <a:srgbClr val="00FF00"/>
                </a:solidFill>
              </a:rPr>
              <a:t> 100 starts here</a:t>
            </a:r>
            <a:endParaRPr lang="en-US" sz="1400" b="1" dirty="0">
              <a:solidFill>
                <a:srgbClr val="00FF00"/>
              </a:solidFill>
            </a:endParaRPr>
          </a:p>
        </p:txBody>
      </p:sp>
      <p:cxnSp>
        <p:nvCxnSpPr>
          <p:cNvPr id="14" name="Gerade Verbindung mit Pfeil 15"/>
          <p:cNvCxnSpPr/>
          <p:nvPr/>
        </p:nvCxnSpPr>
        <p:spPr>
          <a:xfrm rot="10800000">
            <a:off x="2865117" y="3839765"/>
            <a:ext cx="295476" cy="1589"/>
          </a:xfrm>
          <a:prstGeom prst="straightConnector1">
            <a:avLst/>
          </a:prstGeom>
          <a:ln w="38100">
            <a:solidFill>
              <a:srgbClr val="00FF00"/>
            </a:solidFill>
            <a:tailEnd type="arrow" w="med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7"/>
          <p:cNvCxnSpPr/>
          <p:nvPr/>
        </p:nvCxnSpPr>
        <p:spPr>
          <a:xfrm rot="10800000">
            <a:off x="2315520" y="3193586"/>
            <a:ext cx="508468" cy="1589"/>
          </a:xfrm>
          <a:prstGeom prst="straightConnector1">
            <a:avLst/>
          </a:prstGeom>
          <a:ln w="38100">
            <a:solidFill>
              <a:srgbClr val="0000FF"/>
            </a:solidFill>
            <a:tailEnd type="arrow" w="med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ing 20"/>
          <p:cNvSpPr/>
          <p:nvPr/>
        </p:nvSpPr>
        <p:spPr>
          <a:xfrm>
            <a:off x="635671" y="3097605"/>
            <a:ext cx="349563" cy="372828"/>
          </a:xfrm>
          <a:prstGeom prst="donut">
            <a:avLst>
              <a:gd name="adj" fmla="val 10524"/>
            </a:avLst>
          </a:prstGeom>
          <a:solidFill>
            <a:srgbClr val="0000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Ring 21"/>
          <p:cNvSpPr/>
          <p:nvPr/>
        </p:nvSpPr>
        <p:spPr>
          <a:xfrm>
            <a:off x="648245" y="3699955"/>
            <a:ext cx="349563" cy="372828"/>
          </a:xfrm>
          <a:prstGeom prst="donut">
            <a:avLst>
              <a:gd name="adj" fmla="val 10524"/>
            </a:avLst>
          </a:prstGeom>
          <a:solidFill>
            <a:srgbClr val="008000"/>
          </a:solidFill>
          <a:ln>
            <a:solidFill>
              <a:srgbClr val="00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6385" y="784338"/>
            <a:ext cx="46935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hep-ph:1206.6014 (</a:t>
            </a:r>
            <a:r>
              <a:rPr lang="en-US" sz="1400" dirty="0" err="1" smtClean="0"/>
              <a:t>M.Stratmann</a:t>
            </a:r>
            <a:r>
              <a:rPr lang="en-US" sz="1400" dirty="0" smtClean="0"/>
              <a:t>, R. </a:t>
            </a:r>
            <a:r>
              <a:rPr lang="en-US" sz="1400" dirty="0" err="1" smtClean="0"/>
              <a:t>Sassot</a:t>
            </a:r>
            <a:r>
              <a:rPr lang="en-US" sz="1400" dirty="0" smtClean="0"/>
              <a:t>, ECA)</a:t>
            </a:r>
            <a:endParaRPr lang="en-US" sz="1400" dirty="0"/>
          </a:p>
        </p:txBody>
      </p:sp>
      <p:sp>
        <p:nvSpPr>
          <p:cNvPr id="24" name="Text Box 13"/>
          <p:cNvSpPr txBox="1">
            <a:spLocks noChangeArrowheads="1"/>
          </p:cNvSpPr>
          <p:nvPr/>
        </p:nvSpPr>
        <p:spPr bwMode="auto">
          <a:xfrm>
            <a:off x="5085815" y="761036"/>
            <a:ext cx="173613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n-US" b="1" u="sng" dirty="0"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</a:rPr>
              <a:t>cross section:</a:t>
            </a:r>
            <a:endParaRPr lang="en-GB" b="1" u="sng" dirty="0">
              <a:effectLst>
                <a:outerShdw blurRad="38100" dist="38100" dir="2700000" algn="tl">
                  <a:srgbClr val="DDDDDD"/>
                </a:outerShdw>
              </a:effectLst>
              <a:latin typeface="Comic Sans MS" charset="0"/>
            </a:endParaRPr>
          </a:p>
        </p:txBody>
      </p:sp>
      <p:graphicFrame>
        <p:nvGraphicFramePr>
          <p:cNvPr id="2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811065"/>
              </p:ext>
            </p:extLst>
          </p:nvPr>
        </p:nvGraphicFramePr>
        <p:xfrm>
          <a:off x="6844242" y="560480"/>
          <a:ext cx="1961092" cy="698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333" name="Equation" r:id="rId5" imgW="2209800" imgH="787400" progId="Equation.DSMT4">
                  <p:embed/>
                </p:oleObj>
              </mc:Choice>
              <mc:Fallback>
                <p:oleObj name="Equation" r:id="rId5" imgW="2209800" imgH="787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4242" y="560480"/>
                        <a:ext cx="1961092" cy="69878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Oval 26"/>
          <p:cNvSpPr/>
          <p:nvPr/>
        </p:nvSpPr>
        <p:spPr bwMode="auto">
          <a:xfrm>
            <a:off x="8594514" y="1440579"/>
            <a:ext cx="338666" cy="444500"/>
          </a:xfrm>
          <a:prstGeom prst="ellipse">
            <a:avLst/>
          </a:prstGeom>
          <a:noFill/>
          <a:ln w="28575" cap="flat" cmpd="sng" algn="ctr">
            <a:solidFill>
              <a:srgbClr val="FF29F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7694550"/>
              </p:ext>
            </p:extLst>
          </p:nvPr>
        </p:nvGraphicFramePr>
        <p:xfrm>
          <a:off x="4953000" y="3708400"/>
          <a:ext cx="114300" cy="16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334" name="Equation" r:id="rId7" imgW="114300" imgH="165100" progId="Equation.DSMT4">
                  <p:embed/>
                </p:oleObj>
              </mc:Choice>
              <mc:Fallback>
                <p:oleObj name="Equation" r:id="rId7" imgW="114300" imgH="1651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953000" y="3708400"/>
                        <a:ext cx="114300" cy="165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1745882"/>
              </p:ext>
            </p:extLst>
          </p:nvPr>
        </p:nvGraphicFramePr>
        <p:xfrm>
          <a:off x="4953000" y="3708400"/>
          <a:ext cx="114300" cy="16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335" name="Equation" r:id="rId9" imgW="114300" imgH="165100" progId="Equation.DSMT4">
                  <p:embed/>
                </p:oleObj>
              </mc:Choice>
              <mc:Fallback>
                <p:oleObj name="Equation" r:id="rId9" imgW="114300" imgH="1651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953000" y="3708400"/>
                        <a:ext cx="114300" cy="165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595909"/>
              </p:ext>
            </p:extLst>
          </p:nvPr>
        </p:nvGraphicFramePr>
        <p:xfrm>
          <a:off x="4781551" y="1351281"/>
          <a:ext cx="4119032" cy="1061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336" name="Equation" r:id="rId10" imgW="3251200" imgH="838200" progId="Equation.DSMT4">
                  <p:embed/>
                </p:oleObj>
              </mc:Choice>
              <mc:Fallback>
                <p:oleObj name="Equation" r:id="rId10" imgW="3251200" imgH="838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81551" y="1351281"/>
                        <a:ext cx="4119032" cy="1061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AutoShape 49"/>
          <p:cNvSpPr>
            <a:spLocks noChangeArrowheads="1"/>
          </p:cNvSpPr>
          <p:nvPr/>
        </p:nvSpPr>
        <p:spPr bwMode="auto">
          <a:xfrm>
            <a:off x="5268577" y="2417081"/>
            <a:ext cx="471824" cy="214360"/>
          </a:xfrm>
          <a:prstGeom prst="curvedRightArrow">
            <a:avLst>
              <a:gd name="adj1" fmla="val 24848"/>
              <a:gd name="adj2" fmla="val 49697"/>
              <a:gd name="adj3" fmla="val 33333"/>
            </a:avLst>
          </a:prstGeom>
          <a:gradFill rotWithShape="1">
            <a:gsLst>
              <a:gs pos="0">
                <a:schemeClr val="bg1"/>
              </a:gs>
              <a:gs pos="50000">
                <a:srgbClr val="CC66FF"/>
              </a:gs>
              <a:gs pos="100000">
                <a:schemeClr val="bg1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  <a:normAutofit fontScale="55000" lnSpcReduction="20000"/>
            <a:scene3d>
              <a:camera prst="orthographicFront">
                <a:rot lat="0" lon="60000" rev="0"/>
              </a:camera>
              <a:lightRig rig="threePt" dir="t"/>
            </a:scene3d>
          </a:bodyPr>
          <a:lstStyle/>
          <a:p>
            <a:pPr>
              <a:defRPr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graphicFrame>
        <p:nvGraphicFramePr>
          <p:cNvPr id="3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4179452"/>
              </p:ext>
            </p:extLst>
          </p:nvPr>
        </p:nvGraphicFramePr>
        <p:xfrm>
          <a:off x="5923493" y="2606654"/>
          <a:ext cx="2056342" cy="5914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337" name="Equation" r:id="rId12" imgW="2959100" imgH="850900" progId="Equation.DSMT4">
                  <p:embed/>
                </p:oleObj>
              </mc:Choice>
              <mc:Fallback>
                <p:oleObj name="Equation" r:id="rId12" imgW="2959100" imgH="8509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23493" y="2606654"/>
                        <a:ext cx="2056342" cy="59143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feld 31"/>
          <p:cNvSpPr txBox="1">
            <a:spLocks noChangeArrowheads="1"/>
          </p:cNvSpPr>
          <p:nvPr/>
        </p:nvSpPr>
        <p:spPr bwMode="auto">
          <a:xfrm>
            <a:off x="5744960" y="2328800"/>
            <a:ext cx="2404639" cy="338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dirty="0" err="1">
                <a:latin typeface="Comic Sans MS" charset="0"/>
                <a:ea typeface="Comic Sans MS" charset="0"/>
                <a:cs typeface="Comic Sans MS" charset="0"/>
              </a:rPr>
              <a:t>pQCD</a:t>
            </a:r>
            <a:r>
              <a:rPr lang="en-US" sz="1600" dirty="0">
                <a:latin typeface="Comic Sans MS" charset="0"/>
                <a:ea typeface="Comic Sans MS" charset="0"/>
                <a:cs typeface="Comic Sans MS" charset="0"/>
              </a:rPr>
              <a:t> scaling violations</a:t>
            </a:r>
          </a:p>
        </p:txBody>
      </p:sp>
      <p:sp>
        <p:nvSpPr>
          <p:cNvPr id="9" name="TextBox 8"/>
          <p:cNvSpPr txBox="1"/>
          <p:nvPr/>
        </p:nvSpPr>
        <p:spPr>
          <a:xfrm rot="360000">
            <a:off x="593906" y="5843395"/>
            <a:ext cx="1374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world data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Right Triangle 5"/>
          <p:cNvSpPr/>
          <p:nvPr/>
        </p:nvSpPr>
        <p:spPr bwMode="auto">
          <a:xfrm>
            <a:off x="529150" y="4950224"/>
            <a:ext cx="2410570" cy="1352199"/>
          </a:xfrm>
          <a:prstGeom prst="rtTriangl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pic>
        <p:nvPicPr>
          <p:cNvPr id="42" name="Bild 2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19" r="10481"/>
          <a:stretch/>
        </p:blipFill>
        <p:spPr>
          <a:xfrm>
            <a:off x="5354320" y="3742118"/>
            <a:ext cx="3152451" cy="311588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</p:pic>
      <p:sp>
        <p:nvSpPr>
          <p:cNvPr id="43" name="Textfeld 7"/>
          <p:cNvSpPr txBox="1"/>
          <p:nvPr/>
        </p:nvSpPr>
        <p:spPr>
          <a:xfrm>
            <a:off x="6832338" y="4178963"/>
            <a:ext cx="1111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/>
              <a:t>current data</a:t>
            </a:r>
            <a:endParaRPr lang="en-US" sz="1000" b="1" dirty="0"/>
          </a:p>
        </p:txBody>
      </p:sp>
      <p:sp>
        <p:nvSpPr>
          <p:cNvPr id="44" name="Textfeld 8"/>
          <p:cNvSpPr txBox="1"/>
          <p:nvPr/>
        </p:nvSpPr>
        <p:spPr>
          <a:xfrm>
            <a:off x="7464133" y="5100311"/>
            <a:ext cx="10173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rgbClr val="FF0000"/>
                </a:solidFill>
              </a:rPr>
              <a:t>w/ </a:t>
            </a:r>
            <a:r>
              <a:rPr lang="en-US" sz="1000" dirty="0" smtClean="0">
                <a:solidFill>
                  <a:srgbClr val="FF0000"/>
                </a:solidFill>
              </a:rPr>
              <a:t>EIC </a:t>
            </a:r>
            <a:r>
              <a:rPr lang="en-US" sz="1000" b="1" dirty="0" smtClean="0">
                <a:solidFill>
                  <a:srgbClr val="FF0000"/>
                </a:solidFill>
              </a:rPr>
              <a:t>data</a:t>
            </a:r>
            <a:endParaRPr lang="en-US" sz="1000" b="1" dirty="0">
              <a:solidFill>
                <a:srgbClr val="FF0000"/>
              </a:solidFill>
            </a:endParaRPr>
          </a:p>
        </p:txBody>
      </p:sp>
      <p:cxnSp>
        <p:nvCxnSpPr>
          <p:cNvPr id="45" name="Gerade Verbindung 10"/>
          <p:cNvCxnSpPr/>
          <p:nvPr/>
        </p:nvCxnSpPr>
        <p:spPr>
          <a:xfrm flipH="1" flipV="1">
            <a:off x="7233922" y="5120640"/>
            <a:ext cx="394545" cy="77893"/>
          </a:xfrm>
          <a:prstGeom prst="line">
            <a:avLst/>
          </a:prstGeom>
          <a:ln w="34925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6283686"/>
              </p:ext>
            </p:extLst>
          </p:nvPr>
        </p:nvGraphicFramePr>
        <p:xfrm>
          <a:off x="5067300" y="3092745"/>
          <a:ext cx="3928533" cy="6704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338" name="Equation" r:id="rId15" imgW="5283200" imgH="901700" progId="Equation.DSMT4">
                  <p:embed/>
                </p:oleObj>
              </mc:Choice>
              <mc:Fallback>
                <p:oleObj name="Equation" r:id="rId15" imgW="5283200" imgH="9017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7300" y="3092745"/>
                        <a:ext cx="3928533" cy="67049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31956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09600"/>
          </a:xfrm>
        </p:spPr>
        <p:txBody>
          <a:bodyPr/>
          <a:lstStyle/>
          <a:p>
            <a:r>
              <a:rPr lang="en-US" sz="2400" dirty="0" smtClean="0"/>
              <a:t>Impact on correlated Systematic uncertainty in  </a:t>
            </a:r>
            <a:r>
              <a:rPr lang="en-US" sz="2400" cap="none" dirty="0" err="1" smtClean="0"/>
              <a:t>p+p</a:t>
            </a:r>
            <a:r>
              <a:rPr lang="en-US" sz="2400" dirty="0" smtClean="0"/>
              <a:t> </a:t>
            </a:r>
            <a:r>
              <a:rPr lang="en-US" sz="2400" cap="none" dirty="0" smtClean="0">
                <a:latin typeface="Symbol"/>
              </a:rPr>
              <a:t>p</a:t>
            </a:r>
            <a:r>
              <a:rPr lang="en-US" sz="2400" baseline="30000" dirty="0" smtClean="0"/>
              <a:t>0</a:t>
            </a:r>
            <a:r>
              <a:rPr lang="en-US" sz="2400" dirty="0" smtClean="0"/>
              <a:t> A</a:t>
            </a:r>
            <a:r>
              <a:rPr lang="en-US" sz="2400" baseline="-25000" dirty="0" smtClean="0"/>
              <a:t>LL </a:t>
            </a:r>
            <a:r>
              <a:rPr lang="en-US" sz="2400" dirty="0" smtClean="0"/>
              <a:t>on </a:t>
            </a:r>
            <a:r>
              <a:rPr lang="en-US" sz="2400" dirty="0" smtClean="0">
                <a:latin typeface="Symbol" charset="2"/>
                <a:cs typeface="Symbol" charset="2"/>
              </a:rPr>
              <a:t>D</a:t>
            </a:r>
            <a:r>
              <a:rPr lang="en-US" sz="2400" dirty="0" smtClean="0"/>
              <a:t>G</a:t>
            </a:r>
            <a:endParaRPr lang="en-US" sz="2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eRHIC R&amp;D Review April 2016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32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0" y="807720"/>
            <a:ext cx="4274989" cy="32461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6246" y="3708400"/>
            <a:ext cx="4787754" cy="31496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11040" y="1158240"/>
            <a:ext cx="20951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arXiv:1402.6296 </a:t>
            </a:r>
            <a:endParaRPr lang="en-US" dirty="0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682315"/>
              </p:ext>
            </p:extLst>
          </p:nvPr>
        </p:nvGraphicFramePr>
        <p:xfrm>
          <a:off x="4525963" y="1738313"/>
          <a:ext cx="42164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06" name="Equation" r:id="rId5" imgW="4216400" imgH="584200" progId="Equation.DSMT4">
                  <p:embed/>
                </p:oleObj>
              </mc:Choice>
              <mc:Fallback>
                <p:oleObj name="Equation" r:id="rId5" imgW="4216400" imgH="584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25963" y="1738313"/>
                        <a:ext cx="4216400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ight Brace 9"/>
          <p:cNvSpPr/>
          <p:nvPr/>
        </p:nvSpPr>
        <p:spPr bwMode="auto">
          <a:xfrm rot="5400000">
            <a:off x="8188960" y="1818640"/>
            <a:ext cx="182880" cy="955040"/>
          </a:xfrm>
          <a:prstGeom prst="rightBrace">
            <a:avLst/>
          </a:prstGeom>
          <a:noFill/>
          <a:ln w="317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30968" y="2326640"/>
            <a:ext cx="9066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/>
              <a:t>relative</a:t>
            </a:r>
          </a:p>
          <a:p>
            <a:pPr algn="ctr"/>
            <a:r>
              <a:rPr lang="en-US" sz="1200" dirty="0" smtClean="0"/>
              <a:t>luminosity</a:t>
            </a:r>
            <a:endParaRPr lang="en-US" sz="1200" dirty="0"/>
          </a:p>
        </p:txBody>
      </p:sp>
      <p:sp>
        <p:nvSpPr>
          <p:cNvPr id="12" name="AutoShape 49"/>
          <p:cNvSpPr>
            <a:spLocks noChangeArrowheads="1"/>
          </p:cNvSpPr>
          <p:nvPr/>
        </p:nvSpPr>
        <p:spPr bwMode="auto">
          <a:xfrm>
            <a:off x="166159" y="4138756"/>
            <a:ext cx="585681" cy="250364"/>
          </a:xfrm>
          <a:prstGeom prst="curvedRightArrow">
            <a:avLst>
              <a:gd name="adj1" fmla="val 24848"/>
              <a:gd name="adj2" fmla="val 49697"/>
              <a:gd name="adj3" fmla="val 33333"/>
            </a:avLst>
          </a:prstGeom>
          <a:gradFill flip="none" rotWithShape="1">
            <a:gsLst>
              <a:gs pos="0">
                <a:srgbClr val="0000FF"/>
              </a:gs>
              <a:gs pos="100000">
                <a:srgbClr val="FFFFFF"/>
              </a:gs>
            </a:gsLst>
            <a:lin ang="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3120" y="4104640"/>
            <a:ext cx="307168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2009: Relative Luminosity </a:t>
            </a:r>
          </a:p>
          <a:p>
            <a:r>
              <a:rPr lang="en-US" dirty="0" smtClean="0"/>
              <a:t>uncertainty same size</a:t>
            </a:r>
          </a:p>
          <a:p>
            <a:r>
              <a:rPr lang="en-US" dirty="0" smtClean="0"/>
              <a:t>as physics asymmetry</a:t>
            </a:r>
          </a:p>
          <a:p>
            <a:r>
              <a:rPr lang="en-US" dirty="0" smtClean="0"/>
              <a:t>R=1.18x10</a:t>
            </a:r>
            <a:r>
              <a:rPr lang="en-US" baseline="30000" dirty="0" smtClean="0"/>
              <a:t>-3</a:t>
            </a:r>
            <a:r>
              <a:rPr lang="en-US" dirty="0" smtClean="0"/>
              <a:t> + 0.21x10</a:t>
            </a:r>
            <a:r>
              <a:rPr lang="en-US" baseline="30000" dirty="0" smtClean="0"/>
              <a:t>-3</a:t>
            </a:r>
          </a:p>
          <a:p>
            <a:r>
              <a:rPr lang="en-US" dirty="0" smtClean="0"/>
              <a:t>A</a:t>
            </a:r>
            <a:r>
              <a:rPr lang="en-US" baseline="-25000" dirty="0" smtClean="0"/>
              <a:t>LL</a:t>
            </a:r>
            <a:r>
              <a:rPr lang="en-US" dirty="0" smtClean="0"/>
              <a:t>= 0.4 – 4 x </a:t>
            </a:r>
            <a:r>
              <a:rPr lang="en-US" dirty="0"/>
              <a:t>10</a:t>
            </a:r>
            <a:r>
              <a:rPr lang="en-US" baseline="30000" dirty="0"/>
              <a:t>-</a:t>
            </a:r>
            <a:r>
              <a:rPr lang="en-US" baseline="30000" dirty="0" smtClean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781836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1" t="11051" r="3378" b="3785"/>
          <a:stretch/>
        </p:blipFill>
        <p:spPr>
          <a:xfrm rot="540000">
            <a:off x="1727201" y="429681"/>
            <a:ext cx="5603082" cy="381203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Model Detector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4</a:t>
            </a:fld>
            <a:endParaRPr lang="en-US" altLang="ja-JP" dirty="0"/>
          </a:p>
        </p:txBody>
      </p:sp>
      <p:sp>
        <p:nvSpPr>
          <p:cNvPr id="11" name="TextBox 10"/>
          <p:cNvSpPr txBox="1"/>
          <p:nvPr/>
        </p:nvSpPr>
        <p:spPr>
          <a:xfrm>
            <a:off x="350049" y="1771212"/>
            <a:ext cx="1031051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low Q</a:t>
            </a:r>
            <a:r>
              <a:rPr lang="en-US" sz="1400" baseline="30000" dirty="0" smtClean="0"/>
              <a:t>2</a:t>
            </a:r>
          </a:p>
          <a:p>
            <a:pPr algn="ctr"/>
            <a:r>
              <a:rPr lang="en-US" sz="1400" dirty="0" smtClean="0"/>
              <a:t>tagger</a:t>
            </a:r>
          </a:p>
          <a:p>
            <a:pPr algn="ctr"/>
            <a:r>
              <a:rPr lang="en-US" sz="1400" dirty="0" smtClean="0"/>
              <a:t>and</a:t>
            </a:r>
          </a:p>
          <a:p>
            <a:pPr algn="ctr"/>
            <a:r>
              <a:rPr lang="en-US" sz="1400" dirty="0" smtClean="0"/>
              <a:t>luminosity</a:t>
            </a:r>
          </a:p>
          <a:p>
            <a:pPr algn="ctr"/>
            <a:r>
              <a:rPr lang="en-US" sz="1400" dirty="0" smtClean="0"/>
              <a:t>detector</a:t>
            </a:r>
            <a:endParaRPr lang="en-US" sz="1400" dirty="0"/>
          </a:p>
        </p:txBody>
      </p:sp>
      <p:sp>
        <p:nvSpPr>
          <p:cNvPr id="3" name="TextBox 2"/>
          <p:cNvSpPr txBox="1"/>
          <p:nvPr/>
        </p:nvSpPr>
        <p:spPr>
          <a:xfrm>
            <a:off x="257172" y="4122685"/>
            <a:ext cx="8055510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Hadron PID:</a:t>
            </a:r>
          </a:p>
          <a:p>
            <a:r>
              <a:rPr lang="en-US" sz="1600" dirty="0"/>
              <a:t>-1&lt;</a:t>
            </a:r>
            <a:r>
              <a:rPr lang="en-US" sz="1600" dirty="0">
                <a:latin typeface="Symbol" charset="2"/>
                <a:cs typeface="Symbol" charset="2"/>
              </a:rPr>
              <a:t>h</a:t>
            </a:r>
            <a:r>
              <a:rPr lang="en-US" sz="1600" dirty="0"/>
              <a:t>&lt;</a:t>
            </a:r>
            <a:r>
              <a:rPr lang="en-US" sz="1600" dirty="0" smtClean="0"/>
              <a:t>1: proximity focusing RICH + TPC: </a:t>
            </a:r>
            <a:r>
              <a:rPr lang="en-US" sz="1600" dirty="0" err="1" smtClean="0"/>
              <a:t>dE</a:t>
            </a:r>
            <a:r>
              <a:rPr lang="en-US" sz="1600" dirty="0" smtClean="0"/>
              <a:t>/dx</a:t>
            </a:r>
          </a:p>
          <a:p>
            <a:r>
              <a:rPr lang="en-US" sz="1600" dirty="0"/>
              <a:t>1&lt;|</a:t>
            </a:r>
            <a:r>
              <a:rPr lang="en-US" sz="1600" dirty="0">
                <a:latin typeface="Symbol" charset="2"/>
                <a:cs typeface="Symbol" charset="2"/>
              </a:rPr>
              <a:t>h</a:t>
            </a:r>
            <a:r>
              <a:rPr lang="en-US" sz="1600" dirty="0"/>
              <a:t>|&lt;</a:t>
            </a:r>
            <a:r>
              <a:rPr lang="en-US" sz="1600" dirty="0" smtClean="0"/>
              <a:t>3: Dual-radiator RICH 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Lepton-ID: </a:t>
            </a:r>
          </a:p>
          <a:p>
            <a:r>
              <a:rPr lang="en-US" sz="1600" dirty="0"/>
              <a:t>-3 &lt;</a:t>
            </a:r>
            <a:r>
              <a:rPr lang="en-US" sz="1600" dirty="0">
                <a:latin typeface="Symbol" charset="2"/>
                <a:cs typeface="Symbol" charset="2"/>
              </a:rPr>
              <a:t>h</a:t>
            </a:r>
            <a:r>
              <a:rPr lang="en-US" sz="1600" dirty="0"/>
              <a:t>&lt; </a:t>
            </a:r>
            <a:r>
              <a:rPr lang="en-US" sz="1600" dirty="0" smtClean="0"/>
              <a:t>3: e/p  </a:t>
            </a:r>
          </a:p>
          <a:p>
            <a:r>
              <a:rPr lang="en-US" sz="1600" dirty="0"/>
              <a:t> </a:t>
            </a:r>
            <a:r>
              <a:rPr lang="en-US" sz="1600" dirty="0" smtClean="0"/>
              <a:t>           </a:t>
            </a:r>
            <a:r>
              <a:rPr lang="en-US" sz="1600" dirty="0"/>
              <a:t>1&lt;|</a:t>
            </a:r>
            <a:r>
              <a:rPr lang="en-US" sz="1600" dirty="0">
                <a:latin typeface="Symbol" charset="2"/>
                <a:cs typeface="Symbol" charset="2"/>
              </a:rPr>
              <a:t>h</a:t>
            </a:r>
            <a:r>
              <a:rPr lang="en-US" sz="1600" dirty="0"/>
              <a:t>|&lt;</a:t>
            </a:r>
            <a:r>
              <a:rPr lang="en-US" sz="1600" dirty="0" smtClean="0"/>
              <a:t>3: in addition </a:t>
            </a:r>
            <a:r>
              <a:rPr lang="en-US" sz="1600" dirty="0" err="1" smtClean="0"/>
              <a:t>Hcal</a:t>
            </a:r>
            <a:r>
              <a:rPr lang="en-US" sz="1600" dirty="0" smtClean="0"/>
              <a:t> response </a:t>
            </a:r>
            <a:r>
              <a:rPr lang="en-US" sz="1600" dirty="0"/>
              <a:t>&amp; </a:t>
            </a:r>
            <a:r>
              <a:rPr lang="en-US" sz="1600" dirty="0">
                <a:latin typeface="Symbol" charset="2"/>
                <a:cs typeface="Symbol" charset="2"/>
              </a:rPr>
              <a:t>g</a:t>
            </a:r>
            <a:r>
              <a:rPr lang="en-US" sz="1600" dirty="0"/>
              <a:t> suppression via tracking</a:t>
            </a:r>
            <a:endParaRPr lang="en-US" sz="1600" dirty="0" smtClean="0"/>
          </a:p>
          <a:p>
            <a:r>
              <a:rPr lang="en-US" sz="1600" dirty="0" smtClean="0"/>
              <a:t>|</a:t>
            </a:r>
            <a:r>
              <a:rPr lang="en-US" sz="1600" dirty="0" smtClean="0">
                <a:latin typeface="Symbol" charset="2"/>
                <a:cs typeface="Symbol" charset="2"/>
              </a:rPr>
              <a:t>h</a:t>
            </a:r>
            <a:r>
              <a:rPr lang="en-US" sz="1600" dirty="0" smtClean="0"/>
              <a:t>|&gt;3:     </a:t>
            </a:r>
            <a:r>
              <a:rPr lang="en-US" sz="1600" dirty="0" err="1" smtClean="0"/>
              <a:t>ECal+Hcal</a:t>
            </a:r>
            <a:r>
              <a:rPr lang="en-US" sz="1600" dirty="0"/>
              <a:t> </a:t>
            </a:r>
            <a:r>
              <a:rPr lang="en-US" sz="1600" dirty="0" smtClean="0"/>
              <a:t>response </a:t>
            </a:r>
            <a:r>
              <a:rPr lang="en-US" sz="1600" dirty="0"/>
              <a:t>&amp; </a:t>
            </a:r>
            <a:r>
              <a:rPr lang="en-US" sz="1600" dirty="0">
                <a:latin typeface="Symbol" charset="2"/>
                <a:cs typeface="Symbol" charset="2"/>
              </a:rPr>
              <a:t>g</a:t>
            </a:r>
            <a:r>
              <a:rPr lang="en-US" sz="1600" dirty="0"/>
              <a:t> suppression </a:t>
            </a:r>
            <a:r>
              <a:rPr lang="en-US" sz="1600" dirty="0" smtClean="0"/>
              <a:t>via tracking</a:t>
            </a:r>
          </a:p>
          <a:p>
            <a:endParaRPr lang="en-US" sz="800" dirty="0" smtClean="0"/>
          </a:p>
          <a:p>
            <a:r>
              <a:rPr lang="en-US" sz="1600" dirty="0" smtClean="0"/>
              <a:t>-4&lt;</a:t>
            </a:r>
            <a:r>
              <a:rPr lang="en-US" sz="1600" dirty="0">
                <a:latin typeface="Symbol" charset="2"/>
                <a:cs typeface="Symbol" charset="2"/>
              </a:rPr>
              <a:t>h</a:t>
            </a:r>
            <a:r>
              <a:rPr lang="en-US" sz="1600" dirty="0" smtClean="0"/>
              <a:t>&lt;4: Tracking (TPC+GEM+MAPS)               </a:t>
            </a:r>
            <a:r>
              <a:rPr lang="en-US" sz="1000" dirty="0" smtClean="0"/>
              <a:t>MAPS: CMOS Monolithic Active Pixel Sensors </a:t>
            </a:r>
            <a:endParaRPr lang="en-US" sz="1000" dirty="0"/>
          </a:p>
        </p:txBody>
      </p:sp>
      <p:sp>
        <p:nvSpPr>
          <p:cNvPr id="20" name="TextBox 19"/>
          <p:cNvSpPr txBox="1"/>
          <p:nvPr/>
        </p:nvSpPr>
        <p:spPr>
          <a:xfrm>
            <a:off x="7557440" y="3584897"/>
            <a:ext cx="539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Symbol" charset="2"/>
                <a:cs typeface="Symbol" charset="2"/>
              </a:rPr>
              <a:t>+h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10547" y="3610297"/>
            <a:ext cx="5241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Symbol" charset="2"/>
                <a:cs typeface="Symbol" charset="2"/>
              </a:rPr>
              <a:t>-h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E.C. Aschenauer</a:t>
            </a:r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eRHIC R&amp;D Review April 2016</a:t>
            </a:r>
            <a:endParaRPr lang="en-US"/>
          </a:p>
        </p:txBody>
      </p:sp>
      <p:cxnSp>
        <p:nvCxnSpPr>
          <p:cNvPr id="9" name="Straight Arrow Connector 8"/>
          <p:cNvCxnSpPr/>
          <p:nvPr/>
        </p:nvCxnSpPr>
        <p:spPr bwMode="auto">
          <a:xfrm>
            <a:off x="7232227" y="1727538"/>
            <a:ext cx="524933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7623425" y="1111165"/>
            <a:ext cx="159333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To</a:t>
            </a:r>
          </a:p>
          <a:p>
            <a:pPr algn="ctr"/>
            <a:r>
              <a:rPr lang="en-US" dirty="0" smtClean="0"/>
              <a:t>Roman Pots</a:t>
            </a:r>
          </a:p>
          <a:p>
            <a:pPr algn="ctr"/>
            <a:r>
              <a:rPr lang="en-US" dirty="0" smtClean="0"/>
              <a:t>&amp;</a:t>
            </a:r>
          </a:p>
          <a:p>
            <a:pPr algn="ctr"/>
            <a:r>
              <a:rPr lang="en-US" dirty="0" smtClean="0"/>
              <a:t>Zero Degree</a:t>
            </a:r>
          </a:p>
          <a:p>
            <a:pPr algn="ctr"/>
            <a:r>
              <a:rPr lang="en-US" dirty="0" smtClean="0"/>
              <a:t>Calorimeter</a:t>
            </a:r>
            <a:endParaRPr lang="en-US" dirty="0"/>
          </a:p>
        </p:txBody>
      </p:sp>
      <p:cxnSp>
        <p:nvCxnSpPr>
          <p:cNvPr id="22" name="Straight Arrow Connector 21"/>
          <p:cNvCxnSpPr/>
          <p:nvPr/>
        </p:nvCxnSpPr>
        <p:spPr bwMode="auto">
          <a:xfrm flipH="1" flipV="1">
            <a:off x="1082283" y="2361356"/>
            <a:ext cx="678968" cy="396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5" name="Straight Arrow Connector 24"/>
          <p:cNvCxnSpPr/>
          <p:nvPr/>
        </p:nvCxnSpPr>
        <p:spPr bwMode="auto">
          <a:xfrm>
            <a:off x="1637777" y="3879707"/>
            <a:ext cx="5938235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</p:spPr>
      </p:cxnSp>
      <p:sp>
        <p:nvSpPr>
          <p:cNvPr id="26" name="TextBox 25"/>
          <p:cNvSpPr txBox="1"/>
          <p:nvPr/>
        </p:nvSpPr>
        <p:spPr>
          <a:xfrm>
            <a:off x="6200225" y="3809153"/>
            <a:ext cx="12922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FF"/>
                </a:solidFill>
              </a:rPr>
              <a:t>hadron beam</a:t>
            </a:r>
            <a:endParaRPr lang="en-US" sz="1400" dirty="0">
              <a:solidFill>
                <a:srgbClr val="0000FF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43144" y="3796944"/>
            <a:ext cx="12271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FF"/>
                </a:solidFill>
              </a:rPr>
              <a:t>lepton beam</a:t>
            </a:r>
            <a:endParaRPr lang="en-US" sz="1400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6520" y="370840"/>
            <a:ext cx="243426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fully model in </a:t>
            </a:r>
            <a:r>
              <a:rPr lang="en-US" dirty="0" err="1" smtClean="0"/>
              <a:t>Geant</a:t>
            </a:r>
            <a:endParaRPr lang="en-US" dirty="0" smtClean="0"/>
          </a:p>
          <a:p>
            <a:r>
              <a:rPr lang="en-US" dirty="0" err="1" smtClean="0">
                <a:solidFill>
                  <a:srgbClr val="00FF00"/>
                </a:solidFill>
              </a:rPr>
              <a:t>Hcal</a:t>
            </a:r>
            <a:r>
              <a:rPr lang="en-US" dirty="0" smtClean="0">
                <a:solidFill>
                  <a:srgbClr val="00FF00"/>
                </a:solidFill>
              </a:rPr>
              <a:t>       </a:t>
            </a:r>
            <a:r>
              <a:rPr lang="en-US" dirty="0" smtClean="0">
                <a:solidFill>
                  <a:srgbClr val="FFFF00"/>
                </a:solidFill>
                <a:latin typeface="Symbol" charset="2"/>
                <a:cs typeface="Symbol" charset="2"/>
              </a:rPr>
              <a:t>m</a:t>
            </a:r>
            <a:r>
              <a:rPr lang="en-US" dirty="0">
                <a:solidFill>
                  <a:srgbClr val="FFFF00"/>
                </a:solidFill>
              </a:rPr>
              <a:t>-</a:t>
            </a:r>
            <a:r>
              <a:rPr lang="en-US" dirty="0" smtClean="0">
                <a:solidFill>
                  <a:srgbClr val="FFFF00"/>
                </a:solidFill>
              </a:rPr>
              <a:t>vertex</a:t>
            </a:r>
          </a:p>
          <a:p>
            <a:r>
              <a:rPr lang="en-US" dirty="0" err="1" smtClean="0">
                <a:solidFill>
                  <a:srgbClr val="0000FF"/>
                </a:solidFill>
              </a:rPr>
              <a:t>Ecal</a:t>
            </a:r>
            <a:r>
              <a:rPr lang="en-US" dirty="0" smtClean="0">
                <a:solidFill>
                  <a:srgbClr val="0000FF"/>
                </a:solidFill>
              </a:rPr>
              <a:t>       </a:t>
            </a:r>
            <a:r>
              <a:rPr lang="en-US" dirty="0" smtClean="0">
                <a:solidFill>
                  <a:srgbClr val="FFCC66"/>
                </a:solidFill>
              </a:rPr>
              <a:t>GEM</a:t>
            </a:r>
            <a:endParaRPr lang="en-US" dirty="0" smtClean="0">
              <a:solidFill>
                <a:srgbClr val="0000FF"/>
              </a:solidFill>
            </a:endParaRPr>
          </a:p>
          <a:p>
            <a:r>
              <a:rPr lang="en-US" dirty="0" smtClean="0">
                <a:solidFill>
                  <a:srgbClr val="FF00FF"/>
                </a:solidFill>
              </a:rPr>
              <a:t>RICH      </a:t>
            </a:r>
            <a:r>
              <a:rPr lang="en-US" dirty="0" smtClean="0">
                <a:solidFill>
                  <a:srgbClr val="00FFFF"/>
                </a:solidFill>
              </a:rPr>
              <a:t>TPC</a:t>
            </a:r>
            <a:endParaRPr lang="en-US" dirty="0">
              <a:solidFill>
                <a:srgbClr val="00FF00"/>
              </a:solidFill>
            </a:endParaRPr>
          </a:p>
          <a:p>
            <a:endParaRPr lang="en-US" dirty="0">
              <a:solidFill>
                <a:srgbClr val="FFFF00"/>
              </a:solidFill>
            </a:endParaRPr>
          </a:p>
          <a:p>
            <a:endParaRPr lang="en-US" dirty="0" smtClean="0">
              <a:solidFill>
                <a:srgbClr val="FF00FF"/>
              </a:solidFill>
            </a:endParaRP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8" name="Content Placeholder 5"/>
          <p:cNvSpPr txBox="1">
            <a:spLocks/>
          </p:cNvSpPr>
          <p:nvPr/>
        </p:nvSpPr>
        <p:spPr>
          <a:xfrm rot="20820000">
            <a:off x="339076" y="2420170"/>
            <a:ext cx="8531225" cy="1738487"/>
          </a:xfrm>
          <a:prstGeom prst="rect">
            <a:avLst/>
          </a:prstGeom>
          <a:solidFill>
            <a:schemeClr val="bg1">
              <a:lumMod val="95000"/>
            </a:schemeClr>
          </a:solidFill>
          <a:ln w="15875">
            <a:solidFill>
              <a:schemeClr val="bg1">
                <a:lumMod val="65000"/>
              </a:schemeClr>
            </a:solidFill>
          </a:ln>
          <a:effectLst>
            <a:glow rad="101600">
              <a:schemeClr val="bg1">
                <a:lumMod val="85000"/>
                <a:alpha val="75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q"/>
              <a:defRPr kumimoji="1" sz="22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Ø"/>
              <a:defRPr kumimoji="1" sz="20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kumimoji="1" sz="18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kumimoji="1" sz="16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SzPct val="120000"/>
              <a:buFontTx/>
              <a:buBlip>
                <a:blip r:embed="rId5"/>
              </a:buBlip>
              <a:defRPr kumimoji="1" sz="14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9pPr>
          </a:lstStyle>
          <a:p>
            <a:pPr marL="0" indent="0" algn="ctr">
              <a:buFont typeface="Wingdings" charset="2"/>
              <a:buNone/>
            </a:pPr>
            <a:r>
              <a:rPr lang="en-US" sz="1800" dirty="0" smtClean="0">
                <a:latin typeface="Comic Sans MS"/>
                <a:cs typeface="Comic Sans MS"/>
                <a:sym typeface="Wingdings"/>
              </a:rPr>
              <a:t>Machine clear space +/- 4.5 m around IP</a:t>
            </a:r>
          </a:p>
          <a:p>
            <a:pPr marL="0" indent="0" algn="ctr">
              <a:buFont typeface="Wingdings" charset="2"/>
              <a:buNone/>
            </a:pPr>
            <a:r>
              <a:rPr lang="en-US" sz="1800" dirty="0" smtClean="0">
                <a:latin typeface="Comic Sans MS"/>
                <a:cs typeface="Comic Sans MS"/>
                <a:sym typeface="Wingdings"/>
              </a:rPr>
              <a:t>detector components down to 2</a:t>
            </a:r>
            <a:r>
              <a:rPr lang="en-US" sz="1800" baseline="30000" dirty="0" smtClean="0">
                <a:latin typeface="Comic Sans MS"/>
                <a:cs typeface="Comic Sans MS"/>
                <a:sym typeface="Wingdings"/>
              </a:rPr>
              <a:t>o</a:t>
            </a:r>
          </a:p>
          <a:p>
            <a:pPr marL="0" indent="0" algn="ctr">
              <a:buFont typeface="Wingdings" charset="2"/>
              <a:buNone/>
            </a:pPr>
            <a:r>
              <a:rPr lang="en-US" sz="1800" dirty="0" smtClean="0">
                <a:latin typeface="Comic Sans MS"/>
                <a:cs typeface="Comic Sans MS"/>
                <a:sym typeface="Wingdings"/>
              </a:rPr>
              <a:t>Detector magnet aligned with lepton beam</a:t>
            </a:r>
          </a:p>
          <a:p>
            <a:pPr marL="0" indent="0" algn="ctr">
              <a:buFont typeface="Wingdings" charset="2"/>
              <a:buNone/>
            </a:pPr>
            <a:r>
              <a:rPr lang="en-US" sz="1800" dirty="0" smtClean="0">
                <a:latin typeface="Comic Sans MS"/>
                <a:cs typeface="Comic Sans MS"/>
                <a:sym typeface="Wingdings"/>
              </a:rPr>
              <a:t>backgrounds due to synchrotron and beam gas events </a:t>
            </a:r>
          </a:p>
          <a:p>
            <a:pPr marL="0" indent="0" algn="ctr">
              <a:buFont typeface="Wingdings" charset="2"/>
              <a:buNone/>
            </a:pPr>
            <a:r>
              <a:rPr lang="en-US" sz="1800" dirty="0" smtClean="0">
                <a:latin typeface="Comic Sans MS"/>
                <a:cs typeface="Comic Sans MS"/>
                <a:sym typeface="Wingdings"/>
              </a:rPr>
              <a:t>have to be kept at a minimum</a:t>
            </a:r>
          </a:p>
        </p:txBody>
      </p:sp>
    </p:spTree>
    <p:extLst>
      <p:ext uri="{BB962C8B-B14F-4D97-AF65-F5344CB8AC3E}">
        <p14:creationId xmlns:p14="http://schemas.microsoft.com/office/powerpoint/2010/main" val="425776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eRHIC R&amp;D Review April 2016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7" name="Picture 6" descr="8282691184_467cbd8eec_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80000">
            <a:off x="157641" y="330430"/>
            <a:ext cx="5943600" cy="280934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314884" y="2438258"/>
            <a:ext cx="4829116" cy="36625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EIC:</a:t>
            </a:r>
          </a:p>
          <a:p>
            <a:r>
              <a:rPr lang="en-US" sz="2400" dirty="0" smtClean="0"/>
              <a:t>Interaction Region</a:t>
            </a:r>
          </a:p>
          <a:p>
            <a:r>
              <a:rPr lang="en-US" sz="2400" dirty="0" smtClean="0"/>
              <a:t>and</a:t>
            </a:r>
          </a:p>
          <a:p>
            <a:r>
              <a:rPr lang="en-US" sz="2400" dirty="0" smtClean="0"/>
              <a:t>ancillary detector systems:</a:t>
            </a:r>
          </a:p>
          <a:p>
            <a:endParaRPr lang="en-US" sz="800" dirty="0" smtClean="0"/>
          </a:p>
          <a:p>
            <a:r>
              <a:rPr lang="en-US" sz="2400" dirty="0" smtClean="0"/>
              <a:t>hadron and lepton </a:t>
            </a:r>
            <a:r>
              <a:rPr lang="en-US" sz="2400" dirty="0" err="1" smtClean="0"/>
              <a:t>polarimeters</a:t>
            </a:r>
            <a:endParaRPr lang="en-US" sz="2400" dirty="0" smtClean="0"/>
          </a:p>
          <a:p>
            <a:r>
              <a:rPr lang="en-US" sz="2400" dirty="0" smtClean="0"/>
              <a:t>luminosity detector</a:t>
            </a:r>
          </a:p>
          <a:p>
            <a:r>
              <a:rPr lang="en-US" sz="2400" dirty="0" smtClean="0"/>
              <a:t>low Q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 tagger</a:t>
            </a:r>
          </a:p>
          <a:p>
            <a:r>
              <a:rPr lang="en-US" sz="2400" dirty="0" smtClean="0"/>
              <a:t>ZDC and Roman Pot systems</a:t>
            </a:r>
          </a:p>
          <a:p>
            <a:endParaRPr lang="en-US" sz="800" dirty="0"/>
          </a:p>
          <a:p>
            <a:r>
              <a:rPr lang="en-US" sz="2400" dirty="0" smtClean="0">
                <a:solidFill>
                  <a:srgbClr val="0000FF"/>
                </a:solidFill>
              </a:rPr>
              <a:t>all needed from the beginning</a:t>
            </a:r>
            <a:endParaRPr lang="en-US" sz="24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070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 from Physics on IR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E.C. Aschenauer</a:t>
            </a:r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1A700-7212-524C-82CA-F704C367C37F}" type="slidenum">
              <a:rPr lang="en-US" altLang="ja-JP" smtClean="0"/>
              <a:pPr/>
              <a:t>6</a:t>
            </a:fld>
            <a:endParaRPr lang="en-US" altLang="ja-JP"/>
          </a:p>
        </p:txBody>
      </p:sp>
      <p:sp>
        <p:nvSpPr>
          <p:cNvPr id="8" name="TextBox 7"/>
          <p:cNvSpPr txBox="1"/>
          <p:nvPr/>
        </p:nvSpPr>
        <p:spPr>
          <a:xfrm>
            <a:off x="0" y="783169"/>
            <a:ext cx="9144000" cy="5355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Summarized at: </a:t>
            </a:r>
          </a:p>
          <a:p>
            <a:r>
              <a:rPr lang="en-US" dirty="0">
                <a:hlinkClick r:id="rId2"/>
              </a:rPr>
              <a:t>https://wiki.bnl.gov/eic/index.php/</a:t>
            </a:r>
            <a:r>
              <a:rPr lang="en-US" dirty="0" smtClean="0">
                <a:hlinkClick r:id="rId2"/>
              </a:rPr>
              <a:t>IR_Design_Requirements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solidFill>
                  <a:srgbClr val="0000FF"/>
                </a:solidFill>
              </a:rPr>
              <a:t>Hadron Beam:</a:t>
            </a:r>
            <a:endParaRPr lang="en-US" dirty="0">
              <a:solidFill>
                <a:srgbClr val="0000FF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the detection of neutrons of nuclear break up in the outgoing hadron beam </a:t>
            </a:r>
            <a:r>
              <a:rPr lang="en-US" dirty="0" smtClean="0"/>
              <a:t>direction </a:t>
            </a:r>
          </a:p>
          <a:p>
            <a:r>
              <a:rPr lang="en-US" dirty="0">
                <a:solidFill>
                  <a:srgbClr val="0000FF"/>
                </a:solidFill>
                <a:sym typeface="Wingdings"/>
              </a:rPr>
              <a:t>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    location/acceptance of ZDC</a:t>
            </a:r>
            <a:endParaRPr lang="en-US" dirty="0">
              <a:solidFill>
                <a:srgbClr val="0000FF"/>
              </a:solidFill>
            </a:endParaRPr>
          </a:p>
          <a:p>
            <a:pPr marL="342900" indent="-342900">
              <a:buFont typeface="+mj-lt"/>
              <a:buAutoNum type="arabicPeriod" startAt="2"/>
            </a:pPr>
            <a:r>
              <a:rPr lang="en-US" dirty="0"/>
              <a:t>the detection of the scattered protons from exclusive and diffractive reaction in the outgoing proton beam </a:t>
            </a:r>
            <a:r>
              <a:rPr lang="en-US" dirty="0" smtClean="0"/>
              <a:t>direction</a:t>
            </a:r>
          </a:p>
          <a:p>
            <a:r>
              <a:rPr lang="en-US" dirty="0"/>
              <a:t> </a:t>
            </a:r>
            <a:r>
              <a:rPr lang="en-US" dirty="0" smtClean="0"/>
              <a:t>  the </a:t>
            </a:r>
            <a:r>
              <a:rPr lang="en-US" dirty="0"/>
              <a:t>detection of the spectator protons from </a:t>
            </a:r>
            <a:r>
              <a:rPr lang="en-US" baseline="30000" dirty="0"/>
              <a:t>3</a:t>
            </a:r>
            <a:r>
              <a:rPr lang="en-US" dirty="0"/>
              <a:t>He </a:t>
            </a:r>
            <a:r>
              <a:rPr lang="en-US" dirty="0" smtClean="0"/>
              <a:t>and Deuterium    </a:t>
            </a:r>
          </a:p>
          <a:p>
            <a:pPr lvl="1"/>
            <a:r>
              <a:rPr lang="en-US" dirty="0" smtClean="0">
                <a:solidFill>
                  <a:srgbClr val="0000FF"/>
                </a:solidFill>
                <a:sym typeface="Wingdings"/>
              </a:rPr>
              <a:t> location</a:t>
            </a:r>
            <a:r>
              <a:rPr lang="en-US" dirty="0">
                <a:solidFill>
                  <a:srgbClr val="0000FF"/>
                </a:solidFill>
                <a:sym typeface="Wingdings"/>
              </a:rPr>
              <a:t>/acceptance of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RP; 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en-US" dirty="0" smtClean="0">
                <a:sym typeface="Wingdings"/>
              </a:rPr>
              <a:t>space for hadron and local </a:t>
            </a:r>
            <a:r>
              <a:rPr lang="en-US" dirty="0" err="1" smtClean="0">
                <a:sym typeface="Wingdings"/>
              </a:rPr>
              <a:t>polarimetry</a:t>
            </a:r>
            <a:endParaRPr lang="en-US" dirty="0" smtClean="0">
              <a:sym typeface="Wingdings"/>
            </a:endParaRPr>
          </a:p>
          <a:p>
            <a:endParaRPr lang="en-US" dirty="0">
              <a:solidFill>
                <a:srgbClr val="0000FF"/>
              </a:solidFill>
              <a:sym typeface="Wingdings"/>
            </a:endParaRPr>
          </a:p>
          <a:p>
            <a:r>
              <a:rPr lang="en-US" dirty="0" smtClean="0">
                <a:solidFill>
                  <a:srgbClr val="0000FF"/>
                </a:solidFill>
                <a:sym typeface="Wingdings"/>
              </a:rPr>
              <a:t>Lepton Beam:</a:t>
            </a:r>
            <a:endParaRPr lang="en-US" dirty="0">
              <a:solidFill>
                <a:srgbClr val="0000FF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minimize impact of detector magnetic </a:t>
            </a:r>
            <a:r>
              <a:rPr lang="en-US" dirty="0"/>
              <a:t>field </a:t>
            </a:r>
            <a:r>
              <a:rPr lang="en-US" dirty="0" smtClean="0"/>
              <a:t>on lepton beam </a:t>
            </a:r>
          </a:p>
          <a:p>
            <a:pPr lvl="1"/>
            <a:r>
              <a:rPr lang="en-US" dirty="0" smtClean="0">
                <a:solidFill>
                  <a:srgbClr val="0000FF"/>
                </a:solidFill>
                <a:sym typeface="Wingdings"/>
              </a:rPr>
              <a:t> synchrotron radiation</a:t>
            </a:r>
            <a:endParaRPr lang="en-US" dirty="0">
              <a:solidFill>
                <a:srgbClr val="0000FF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space for low Q</a:t>
            </a:r>
            <a:r>
              <a:rPr lang="en-US" baseline="30000" dirty="0"/>
              <a:t>2</a:t>
            </a:r>
            <a:r>
              <a:rPr lang="en-US" dirty="0"/>
              <a:t> scattered lepton detection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space for the luminosity monitor in the outgoing lepton beam direction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space for lepton </a:t>
            </a:r>
            <a:r>
              <a:rPr lang="en-US" dirty="0" err="1"/>
              <a:t>polarimetry</a:t>
            </a:r>
            <a:endParaRPr lang="en-US" b="0" dirty="0"/>
          </a:p>
        </p:txBody>
      </p:sp>
      <p:sp>
        <p:nvSpPr>
          <p:cNvPr id="9" name="TextBox 8"/>
          <p:cNvSpPr txBox="1"/>
          <p:nvPr/>
        </p:nvSpPr>
        <p:spPr>
          <a:xfrm rot="21000000">
            <a:off x="736599" y="2215277"/>
            <a:ext cx="7734300" cy="163121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glow rad="101600">
              <a:schemeClr val="bg1">
                <a:lumMod val="85000"/>
                <a:alpha val="75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000" u="sng" dirty="0" smtClean="0">
                <a:solidFill>
                  <a:srgbClr val="FF00FF"/>
                </a:solidFill>
              </a:rPr>
              <a:t>Important</a:t>
            </a:r>
            <a:endParaRPr lang="en-US" sz="2000" u="sng" dirty="0">
              <a:solidFill>
                <a:srgbClr val="FF00FF"/>
              </a:solidFill>
            </a:endParaRPr>
          </a:p>
          <a:p>
            <a:pPr algn="ctr"/>
            <a:r>
              <a:rPr lang="en-US" sz="2000" dirty="0" smtClean="0"/>
              <a:t>EIC is a high luminosity machine 10</a:t>
            </a:r>
            <a:r>
              <a:rPr lang="en-US" sz="2000" baseline="30000" dirty="0" smtClean="0"/>
              <a:t>33-34</a:t>
            </a:r>
            <a:r>
              <a:rPr lang="en-US" sz="2000" dirty="0" smtClean="0"/>
              <a:t> cm</a:t>
            </a:r>
            <a:r>
              <a:rPr lang="en-US" sz="2000" baseline="30000" dirty="0" smtClean="0"/>
              <a:t>-2</a:t>
            </a:r>
            <a:r>
              <a:rPr lang="en-US" sz="2000" dirty="0" smtClean="0"/>
              <a:t>s</a:t>
            </a:r>
            <a:r>
              <a:rPr lang="en-US" sz="2000" baseline="30000" dirty="0" smtClean="0"/>
              <a:t>-1</a:t>
            </a:r>
          </a:p>
          <a:p>
            <a:pPr algn="ctr"/>
            <a:r>
              <a:rPr lang="en-US" sz="2000" dirty="0"/>
              <a:t>s</a:t>
            </a:r>
            <a:r>
              <a:rPr lang="en-US" sz="2000" dirty="0" smtClean="0"/>
              <a:t>uch controlling systematics becomes </a:t>
            </a:r>
            <a:r>
              <a:rPr lang="en-US" sz="2000" dirty="0" smtClean="0">
                <a:solidFill>
                  <a:srgbClr val="FF00FF"/>
                </a:solidFill>
              </a:rPr>
              <a:t>crucial</a:t>
            </a:r>
          </a:p>
          <a:p>
            <a:pPr marL="342900" indent="-342900" algn="ctr">
              <a:buFont typeface="Wingdings" charset="0"/>
              <a:buChar char="à"/>
            </a:pPr>
            <a:r>
              <a:rPr lang="en-US" sz="2000" dirty="0" smtClean="0">
                <a:solidFill>
                  <a:srgbClr val="0000FF"/>
                </a:solidFill>
                <a:sym typeface="Wingdings"/>
              </a:rPr>
              <a:t>luminosity measurement</a:t>
            </a:r>
          </a:p>
          <a:p>
            <a:pPr marL="342900" indent="-342900" algn="ctr">
              <a:buFont typeface="Wingdings" charset="0"/>
              <a:buChar char="à"/>
            </a:pPr>
            <a:r>
              <a:rPr lang="en-US" sz="2000" dirty="0" smtClean="0">
                <a:solidFill>
                  <a:srgbClr val="0000FF"/>
                </a:solidFill>
                <a:sym typeface="Wingdings"/>
              </a:rPr>
              <a:t>lepton and hadron polarization measurement</a:t>
            </a:r>
            <a:endParaRPr lang="en-US" sz="2000" dirty="0" smtClean="0">
              <a:solidFill>
                <a:srgbClr val="0000FF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eRHIC R&amp;D Review April 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799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eRHIC R&amp;D Review April 2016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348102" y="2950359"/>
            <a:ext cx="444462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FF"/>
                </a:solidFill>
              </a:rPr>
              <a:t>Forward going scattered </a:t>
            </a:r>
          </a:p>
          <a:p>
            <a:pPr algn="ctr"/>
            <a:r>
              <a:rPr lang="en-US" sz="2800" dirty="0" smtClean="0">
                <a:solidFill>
                  <a:srgbClr val="0000FF"/>
                </a:solidFill>
              </a:rPr>
              <a:t>protons and neutrons</a:t>
            </a:r>
            <a:endParaRPr lang="en-US" sz="28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952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24"/>
          <p:cNvGrpSpPr>
            <a:grpSpLocks/>
          </p:cNvGrpSpPr>
          <p:nvPr/>
        </p:nvGrpSpPr>
        <p:grpSpPr bwMode="auto">
          <a:xfrm>
            <a:off x="4335722" y="352214"/>
            <a:ext cx="4838758" cy="3526211"/>
            <a:chOff x="-1650723" y="3024568"/>
            <a:chExt cx="4838157" cy="3526504"/>
          </a:xfrm>
        </p:grpSpPr>
        <p:pic>
          <p:nvPicPr>
            <p:cNvPr id="10" name="Picture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63"/>
            <a:stretch/>
          </p:blipFill>
          <p:spPr bwMode="auto">
            <a:xfrm>
              <a:off x="-1650723" y="3024568"/>
              <a:ext cx="4838157" cy="3526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1" name="Straight Connector 10"/>
            <p:cNvCxnSpPr/>
            <p:nvPr/>
          </p:nvCxnSpPr>
          <p:spPr>
            <a:xfrm>
              <a:off x="-1310355" y="3929099"/>
              <a:ext cx="4455460" cy="1477"/>
            </a:xfrm>
            <a:prstGeom prst="line">
              <a:avLst/>
            </a:prstGeom>
            <a:ln w="31750">
              <a:solidFill>
                <a:srgbClr val="FF0000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23"/>
            <p:cNvSpPr txBox="1">
              <a:spLocks noChangeArrowheads="1"/>
            </p:cNvSpPr>
            <p:nvPr/>
          </p:nvSpPr>
          <p:spPr bwMode="auto">
            <a:xfrm>
              <a:off x="850934" y="3675123"/>
              <a:ext cx="2097885" cy="246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000" i="1" dirty="0" smtClean="0">
                  <a:solidFill>
                    <a:srgbClr val="FF0000"/>
                  </a:solidFill>
                  <a:latin typeface="Calibri" charset="0"/>
                </a:rPr>
                <a:t>detector acceptance: -4.5&lt;</a:t>
              </a:r>
              <a:r>
                <a:rPr lang="en-US" sz="1000" i="1" dirty="0" smtClean="0">
                  <a:solidFill>
                    <a:srgbClr val="FF0000"/>
                  </a:solidFill>
                  <a:latin typeface="Symbol" charset="2"/>
                  <a:cs typeface="Symbol" charset="2"/>
                </a:rPr>
                <a:t>h</a:t>
              </a:r>
              <a:r>
                <a:rPr lang="en-US" sz="1000" i="1" dirty="0" smtClean="0">
                  <a:solidFill>
                    <a:srgbClr val="FF0000"/>
                  </a:solidFill>
                  <a:latin typeface="Calibri" charset="0"/>
                </a:rPr>
                <a:t>&lt;4.5</a:t>
              </a:r>
              <a:endParaRPr lang="en-US" sz="1000" i="1" dirty="0">
                <a:solidFill>
                  <a:srgbClr val="FF0000"/>
                </a:solidFill>
                <a:latin typeface="Calibri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eRHIC R&amp;D Review April 2016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77631" y="3746903"/>
            <a:ext cx="8956298" cy="2862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This is the kinematics spectrum of protons from exclusive reactions </a:t>
            </a:r>
            <a:r>
              <a:rPr lang="en-US" dirty="0" smtClean="0">
                <a:sym typeface="Wingdings"/>
              </a:rPr>
              <a:t> DVCS</a:t>
            </a:r>
            <a:endParaRPr lang="en-US" dirty="0" smtClean="0"/>
          </a:p>
          <a:p>
            <a:pPr marL="285750" indent="-285750">
              <a:buFont typeface="Wingdings" charset="0"/>
              <a:buChar char="à"/>
            </a:pPr>
            <a:r>
              <a:rPr lang="en-US" dirty="0" smtClean="0">
                <a:sym typeface="Wingdings"/>
              </a:rPr>
              <a:t>the physics variable we are interested is </a:t>
            </a:r>
            <a:r>
              <a:rPr lang="en-US" dirty="0" smtClean="0">
                <a:solidFill>
                  <a:srgbClr val="FF0000"/>
                </a:solidFill>
                <a:sym typeface="Wingdings"/>
              </a:rPr>
              <a:t>t</a:t>
            </a:r>
            <a:r>
              <a:rPr lang="en-US" dirty="0" smtClean="0">
                <a:sym typeface="Wingdings"/>
              </a:rPr>
              <a:t>, </a:t>
            </a:r>
          </a:p>
          <a:p>
            <a:r>
              <a:rPr lang="en-US" dirty="0">
                <a:sym typeface="Wingdings"/>
              </a:rPr>
              <a:t> </a:t>
            </a:r>
            <a:r>
              <a:rPr lang="en-US" dirty="0" smtClean="0">
                <a:sym typeface="Wingdings"/>
              </a:rPr>
              <a:t>  which is directly correlated to </a:t>
            </a:r>
            <a:r>
              <a:rPr lang="en-US" dirty="0" err="1" smtClean="0">
                <a:sym typeface="Wingdings"/>
              </a:rPr>
              <a:t>p</a:t>
            </a:r>
            <a:r>
              <a:rPr lang="en-US" baseline="-25000" dirty="0" err="1" smtClean="0">
                <a:sym typeface="Wingdings"/>
              </a:rPr>
              <a:t>t</a:t>
            </a:r>
            <a:r>
              <a:rPr lang="en-US" dirty="0" smtClean="0">
                <a:sym typeface="Wingdings"/>
              </a:rPr>
              <a:t> of the proton trough </a:t>
            </a:r>
            <a:r>
              <a:rPr lang="en-US" dirty="0" smtClean="0">
                <a:solidFill>
                  <a:srgbClr val="FF0000"/>
                </a:solidFill>
                <a:sym typeface="Wingdings"/>
              </a:rPr>
              <a:t>t ~ p</a:t>
            </a:r>
            <a:r>
              <a:rPr lang="en-US" baseline="-25000" dirty="0" smtClean="0">
                <a:solidFill>
                  <a:srgbClr val="FF0000"/>
                </a:solidFill>
                <a:sym typeface="Wingdings"/>
              </a:rPr>
              <a:t>t</a:t>
            </a:r>
            <a:r>
              <a:rPr lang="en-US" baseline="30000" dirty="0" smtClean="0">
                <a:solidFill>
                  <a:srgbClr val="FF0000"/>
                </a:solidFill>
                <a:sym typeface="Wingdings"/>
              </a:rPr>
              <a:t>2</a:t>
            </a:r>
          </a:p>
          <a:p>
            <a:r>
              <a:rPr lang="en-US" dirty="0" smtClean="0">
                <a:sym typeface="Wingdings"/>
              </a:rPr>
              <a:t> </a:t>
            </a:r>
            <a:r>
              <a:rPr lang="en-US" dirty="0">
                <a:sym typeface="Wingdings"/>
              </a:rPr>
              <a:t>F</a:t>
            </a:r>
            <a:r>
              <a:rPr lang="en-US" dirty="0" smtClean="0">
                <a:sym typeface="Wingdings"/>
              </a:rPr>
              <a:t>ourier transform of t  </a:t>
            </a:r>
            <a:r>
              <a:rPr lang="en-US" dirty="0" err="1" smtClean="0">
                <a:sym typeface="Wingdings"/>
              </a:rPr>
              <a:t>b</a:t>
            </a:r>
            <a:r>
              <a:rPr lang="en-US" baseline="-25000" dirty="0" err="1" smtClean="0">
                <a:sym typeface="Wingdings"/>
              </a:rPr>
              <a:t>T</a:t>
            </a:r>
            <a:r>
              <a:rPr lang="en-US" dirty="0" smtClean="0">
                <a:sym typeface="Wingdings"/>
              </a:rPr>
              <a:t> spatial coordinate inside proton</a:t>
            </a:r>
          </a:p>
          <a:p>
            <a:pPr marL="742950" lvl="1" indent="-285750">
              <a:buFont typeface="Wingdings" charset="0"/>
              <a:buChar char="à"/>
            </a:pPr>
            <a:r>
              <a:rPr lang="en-US" dirty="0" err="1">
                <a:solidFill>
                  <a:srgbClr val="0000FF"/>
                </a:solidFill>
              </a:rPr>
              <a:t>p</a:t>
            </a:r>
            <a:r>
              <a:rPr lang="en-US" baseline="-25000" dirty="0" err="1">
                <a:solidFill>
                  <a:srgbClr val="0000FF"/>
                </a:solidFill>
              </a:rPr>
              <a:t>t</a:t>
            </a:r>
            <a:r>
              <a:rPr lang="en-US" dirty="0">
                <a:solidFill>
                  <a:srgbClr val="0000FF"/>
                </a:solidFill>
              </a:rPr>
              <a:t> = p </a:t>
            </a:r>
            <a:r>
              <a:rPr lang="en-US" dirty="0" err="1">
                <a:solidFill>
                  <a:srgbClr val="0000FF"/>
                </a:solidFill>
              </a:rPr>
              <a:t>cosΘ</a:t>
            </a:r>
            <a:r>
              <a:rPr lang="en-US" dirty="0">
                <a:solidFill>
                  <a:srgbClr val="0000FF"/>
                </a:solidFill>
              </a:rPr>
              <a:t> </a:t>
            </a:r>
            <a:endParaRPr lang="en-US" dirty="0" smtClean="0">
              <a:solidFill>
                <a:srgbClr val="0000FF"/>
              </a:solidFill>
            </a:endParaRPr>
          </a:p>
          <a:p>
            <a:pPr marL="742950" lvl="1" indent="-285750">
              <a:buFont typeface="Wingdings" charset="0"/>
              <a:buChar char="à"/>
            </a:pPr>
            <a:r>
              <a:rPr lang="en-US" dirty="0" smtClean="0">
                <a:solidFill>
                  <a:srgbClr val="0000FF"/>
                </a:solidFill>
              </a:rPr>
              <a:t>for physics we need to see protons with a minimum t of 0.03 GeV</a:t>
            </a:r>
            <a:r>
              <a:rPr lang="en-US" baseline="30000" dirty="0" smtClean="0">
                <a:solidFill>
                  <a:srgbClr val="0000FF"/>
                </a:solidFill>
              </a:rPr>
              <a:t>2 </a:t>
            </a:r>
            <a:r>
              <a:rPr lang="en-US" dirty="0" smtClean="0">
                <a:solidFill>
                  <a:srgbClr val="0000FF"/>
                </a:solidFill>
              </a:rPr>
              <a:t>and</a:t>
            </a:r>
          </a:p>
          <a:p>
            <a:pPr lvl="1"/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 smtClean="0">
                <a:solidFill>
                  <a:srgbClr val="0000FF"/>
                </a:solidFill>
              </a:rPr>
              <a:t>  a maximum one of 1.6 GeV</a:t>
            </a:r>
            <a:r>
              <a:rPr lang="en-US" baseline="30000" dirty="0">
                <a:solidFill>
                  <a:srgbClr val="0000FF"/>
                </a:solidFill>
              </a:rPr>
              <a:t>2</a:t>
            </a:r>
            <a:endParaRPr lang="en-US" baseline="30000" dirty="0" smtClean="0">
              <a:solidFill>
                <a:srgbClr val="0000FF"/>
              </a:solidFill>
            </a:endParaRPr>
          </a:p>
          <a:p>
            <a:pPr marL="742950" lvl="1" indent="-285750">
              <a:buFont typeface="Wingdings" charset="0"/>
              <a:buChar char="à"/>
            </a:pPr>
            <a:r>
              <a:rPr lang="en-US" dirty="0" smtClean="0">
                <a:solidFill>
                  <a:srgbClr val="0000FF"/>
                </a:solidFill>
              </a:rPr>
              <a:t>0.17 </a:t>
            </a:r>
            <a:r>
              <a:rPr lang="en-US" dirty="0" err="1" smtClean="0">
                <a:solidFill>
                  <a:srgbClr val="0000FF"/>
                </a:solidFill>
              </a:rPr>
              <a:t>GeV</a:t>
            </a:r>
            <a:r>
              <a:rPr lang="en-US" dirty="0" smtClean="0">
                <a:solidFill>
                  <a:srgbClr val="0000FF"/>
                </a:solidFill>
              </a:rPr>
              <a:t> &lt; </a:t>
            </a:r>
            <a:r>
              <a:rPr lang="en-US" dirty="0" err="1" smtClean="0">
                <a:solidFill>
                  <a:srgbClr val="0000FF"/>
                </a:solidFill>
              </a:rPr>
              <a:t>p</a:t>
            </a:r>
            <a:r>
              <a:rPr lang="en-US" baseline="-25000" dirty="0" err="1" smtClean="0">
                <a:solidFill>
                  <a:srgbClr val="0000FF"/>
                </a:solidFill>
              </a:rPr>
              <a:t>t</a:t>
            </a:r>
            <a:r>
              <a:rPr lang="en-US" dirty="0" smtClean="0">
                <a:solidFill>
                  <a:srgbClr val="0000FF"/>
                </a:solidFill>
              </a:rPr>
              <a:t> &lt; 1.3 </a:t>
            </a:r>
            <a:r>
              <a:rPr lang="en-US" dirty="0" err="1" smtClean="0">
                <a:solidFill>
                  <a:srgbClr val="0000FF"/>
                </a:solidFill>
              </a:rPr>
              <a:t>GeV</a:t>
            </a:r>
            <a:endParaRPr lang="en-US" dirty="0" smtClean="0">
              <a:solidFill>
                <a:srgbClr val="0000FF"/>
              </a:solidFill>
            </a:endParaRPr>
          </a:p>
          <a:p>
            <a:pPr marL="285750" indent="-285750">
              <a:buFont typeface="Wingdings" charset="0"/>
              <a:buChar char="à"/>
            </a:pPr>
            <a:r>
              <a:rPr lang="en-US" dirty="0">
                <a:sym typeface="Wingdings"/>
              </a:rPr>
              <a:t>we assume 10 sigma distance of the Roman Pot to the core of the beam</a:t>
            </a:r>
          </a:p>
          <a:p>
            <a:pPr marL="285750" indent="-285750">
              <a:buFont typeface="Wingdings" charset="0"/>
              <a:buChar char="à"/>
            </a:pPr>
            <a:r>
              <a:rPr lang="en-US" dirty="0">
                <a:sym typeface="Wingdings"/>
              </a:rPr>
              <a:t>basically most protons have equal to original beam momentum 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-51117" y="-114725"/>
            <a:ext cx="3640662" cy="1849603"/>
            <a:chOff x="4775200" y="609052"/>
            <a:chExt cx="4343097" cy="2596046"/>
          </a:xfrm>
        </p:grpSpPr>
        <p:grpSp>
          <p:nvGrpSpPr>
            <p:cNvPr id="14" name="Group 13"/>
            <p:cNvGrpSpPr/>
            <p:nvPr/>
          </p:nvGrpSpPr>
          <p:grpSpPr>
            <a:xfrm>
              <a:off x="4775200" y="609052"/>
              <a:ext cx="4343097" cy="2100616"/>
              <a:chOff x="158750" y="982320"/>
              <a:chExt cx="4343097" cy="2100616"/>
            </a:xfrm>
          </p:grpSpPr>
          <p:grpSp>
            <p:nvGrpSpPr>
              <p:cNvPr id="18" name="Group 159"/>
              <p:cNvGrpSpPr>
                <a:grpSpLocks noChangeAspect="1"/>
              </p:cNvGrpSpPr>
              <p:nvPr/>
            </p:nvGrpSpPr>
            <p:grpSpPr bwMode="auto">
              <a:xfrm rot="-2865258">
                <a:off x="1467654" y="1456538"/>
                <a:ext cx="128587" cy="546105"/>
                <a:chOff x="1324" y="1002"/>
                <a:chExt cx="146" cy="462"/>
              </a:xfrm>
            </p:grpSpPr>
            <p:sp>
              <p:nvSpPr>
                <p:cNvPr id="58" name="Freeform 160"/>
                <p:cNvSpPr>
                  <a:spLocks noChangeAspect="1"/>
                </p:cNvSpPr>
                <p:nvPr/>
              </p:nvSpPr>
              <p:spPr bwMode="auto">
                <a:xfrm>
                  <a:off x="1326" y="1002"/>
                  <a:ext cx="143" cy="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4" y="7"/>
                    </a:cxn>
                    <a:cxn ang="0">
                      <a:pos x="8" y="9"/>
                    </a:cxn>
                    <a:cxn ang="0">
                      <a:pos x="12" y="11"/>
                    </a:cxn>
                    <a:cxn ang="0">
                      <a:pos x="129" y="58"/>
                    </a:cxn>
                    <a:cxn ang="0">
                      <a:pos x="135" y="60"/>
                    </a:cxn>
                    <a:cxn ang="0">
                      <a:pos x="139" y="63"/>
                    </a:cxn>
                    <a:cxn ang="0">
                      <a:pos x="142" y="65"/>
                    </a:cxn>
                    <a:cxn ang="0">
                      <a:pos x="141" y="69"/>
                    </a:cxn>
                    <a:cxn ang="0">
                      <a:pos x="141" y="71"/>
                    </a:cxn>
                    <a:cxn ang="0">
                      <a:pos x="138" y="74"/>
                    </a:cxn>
                    <a:cxn ang="0">
                      <a:pos x="11" y="60"/>
                    </a:cxn>
                    <a:cxn ang="0">
                      <a:pos x="10" y="61"/>
                    </a:cxn>
                    <a:cxn ang="0">
                      <a:pos x="4" y="59"/>
                    </a:cxn>
                    <a:cxn ang="0">
                      <a:pos x="4" y="60"/>
                    </a:cxn>
                    <a:cxn ang="0">
                      <a:pos x="2" y="62"/>
                    </a:cxn>
                    <a:cxn ang="0">
                      <a:pos x="0" y="65"/>
                    </a:cxn>
                  </a:cxnLst>
                  <a:rect l="0" t="0" r="r" b="b"/>
                  <a:pathLst>
                    <a:path w="143" h="75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4" y="7"/>
                      </a:lnTo>
                      <a:lnTo>
                        <a:pt x="8" y="9"/>
                      </a:lnTo>
                      <a:lnTo>
                        <a:pt x="12" y="11"/>
                      </a:lnTo>
                      <a:lnTo>
                        <a:pt x="129" y="58"/>
                      </a:lnTo>
                      <a:lnTo>
                        <a:pt x="135" y="60"/>
                      </a:lnTo>
                      <a:lnTo>
                        <a:pt x="139" y="63"/>
                      </a:lnTo>
                      <a:lnTo>
                        <a:pt x="142" y="65"/>
                      </a:lnTo>
                      <a:lnTo>
                        <a:pt x="141" y="69"/>
                      </a:lnTo>
                      <a:lnTo>
                        <a:pt x="141" y="71"/>
                      </a:lnTo>
                      <a:lnTo>
                        <a:pt x="138" y="74"/>
                      </a:lnTo>
                      <a:lnTo>
                        <a:pt x="11" y="60"/>
                      </a:lnTo>
                      <a:lnTo>
                        <a:pt x="10" y="61"/>
                      </a:lnTo>
                      <a:lnTo>
                        <a:pt x="4" y="59"/>
                      </a:lnTo>
                      <a:lnTo>
                        <a:pt x="4" y="60"/>
                      </a:lnTo>
                      <a:lnTo>
                        <a:pt x="2" y="62"/>
                      </a:lnTo>
                      <a:lnTo>
                        <a:pt x="0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9" name="Freeform 161"/>
                <p:cNvSpPr>
                  <a:spLocks noChangeAspect="1"/>
                </p:cNvSpPr>
                <p:nvPr/>
              </p:nvSpPr>
              <p:spPr bwMode="auto">
                <a:xfrm>
                  <a:off x="1324" y="1069"/>
                  <a:ext cx="143" cy="7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2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0" y="7"/>
                    </a:cxn>
                    <a:cxn ang="0">
                      <a:pos x="133" y="57"/>
                    </a:cxn>
                    <a:cxn ang="0">
                      <a:pos x="137" y="61"/>
                    </a:cxn>
                    <a:cxn ang="0">
                      <a:pos x="140" y="61"/>
                    </a:cxn>
                    <a:cxn ang="0">
                      <a:pos x="141" y="65"/>
                    </a:cxn>
                    <a:cxn ang="0">
                      <a:pos x="141" y="66"/>
                    </a:cxn>
                    <a:cxn ang="0">
                      <a:pos x="142" y="71"/>
                    </a:cxn>
                    <a:cxn ang="0">
                      <a:pos x="137" y="71"/>
                    </a:cxn>
                    <a:cxn ang="0">
                      <a:pos x="12" y="59"/>
                    </a:cxn>
                    <a:cxn ang="0">
                      <a:pos x="7" y="59"/>
                    </a:cxn>
                    <a:cxn ang="0">
                      <a:pos x="6" y="59"/>
                    </a:cxn>
                    <a:cxn ang="0">
                      <a:pos x="4" y="59"/>
                    </a:cxn>
                    <a:cxn ang="0">
                      <a:pos x="1" y="59"/>
                    </a:cxn>
                    <a:cxn ang="0">
                      <a:pos x="0" y="61"/>
                    </a:cxn>
                  </a:cxnLst>
                  <a:rect l="0" t="0" r="r" b="b"/>
                  <a:pathLst>
                    <a:path w="143" h="72">
                      <a:moveTo>
                        <a:pt x="0" y="0"/>
                      </a:moveTo>
                      <a:lnTo>
                        <a:pt x="1" y="2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0" y="7"/>
                      </a:lnTo>
                      <a:lnTo>
                        <a:pt x="133" y="57"/>
                      </a:lnTo>
                      <a:lnTo>
                        <a:pt x="137" y="61"/>
                      </a:lnTo>
                      <a:lnTo>
                        <a:pt x="140" y="61"/>
                      </a:lnTo>
                      <a:lnTo>
                        <a:pt x="141" y="65"/>
                      </a:lnTo>
                      <a:lnTo>
                        <a:pt x="141" y="66"/>
                      </a:lnTo>
                      <a:lnTo>
                        <a:pt x="142" y="71"/>
                      </a:lnTo>
                      <a:lnTo>
                        <a:pt x="137" y="71"/>
                      </a:lnTo>
                      <a:lnTo>
                        <a:pt x="12" y="59"/>
                      </a:lnTo>
                      <a:lnTo>
                        <a:pt x="7" y="59"/>
                      </a:lnTo>
                      <a:lnTo>
                        <a:pt x="6" y="59"/>
                      </a:lnTo>
                      <a:lnTo>
                        <a:pt x="4" y="59"/>
                      </a:lnTo>
                      <a:lnTo>
                        <a:pt x="1" y="59"/>
                      </a:lnTo>
                      <a:lnTo>
                        <a:pt x="0" y="61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0" name="Freeform 162"/>
                <p:cNvSpPr>
                  <a:spLocks noChangeAspect="1"/>
                </p:cNvSpPr>
                <p:nvPr/>
              </p:nvSpPr>
              <p:spPr bwMode="auto">
                <a:xfrm>
                  <a:off x="1326" y="1131"/>
                  <a:ext cx="144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2" y="7"/>
                    </a:cxn>
                    <a:cxn ang="0">
                      <a:pos x="7" y="9"/>
                    </a:cxn>
                    <a:cxn ang="0">
                      <a:pos x="10" y="11"/>
                    </a:cxn>
                    <a:cxn ang="0">
                      <a:pos x="133" y="59"/>
                    </a:cxn>
                    <a:cxn ang="0">
                      <a:pos x="136" y="63"/>
                    </a:cxn>
                    <a:cxn ang="0">
                      <a:pos x="139" y="65"/>
                    </a:cxn>
                    <a:cxn ang="0">
                      <a:pos x="143" y="67"/>
                    </a:cxn>
                    <a:cxn ang="0">
                      <a:pos x="143" y="71"/>
                    </a:cxn>
                    <a:cxn ang="0">
                      <a:pos x="141" y="74"/>
                    </a:cxn>
                    <a:cxn ang="0">
                      <a:pos x="138" y="75"/>
                    </a:cxn>
                    <a:cxn ang="0">
                      <a:pos x="9" y="63"/>
                    </a:cxn>
                    <a:cxn ang="0">
                      <a:pos x="6" y="62"/>
                    </a:cxn>
                    <a:cxn ang="0">
                      <a:pos x="6" y="63"/>
                    </a:cxn>
                    <a:cxn ang="0">
                      <a:pos x="3" y="62"/>
                    </a:cxn>
                    <a:cxn ang="0">
                      <a:pos x="0" y="64"/>
                    </a:cxn>
                    <a:cxn ang="0">
                      <a:pos x="0" y="66"/>
                    </a:cxn>
                  </a:cxnLst>
                  <a:rect l="0" t="0" r="r" b="b"/>
                  <a:pathLst>
                    <a:path w="144" h="76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2" y="7"/>
                      </a:lnTo>
                      <a:lnTo>
                        <a:pt x="7" y="9"/>
                      </a:lnTo>
                      <a:lnTo>
                        <a:pt x="10" y="11"/>
                      </a:lnTo>
                      <a:lnTo>
                        <a:pt x="133" y="59"/>
                      </a:lnTo>
                      <a:lnTo>
                        <a:pt x="136" y="63"/>
                      </a:lnTo>
                      <a:lnTo>
                        <a:pt x="139" y="65"/>
                      </a:lnTo>
                      <a:lnTo>
                        <a:pt x="143" y="67"/>
                      </a:lnTo>
                      <a:lnTo>
                        <a:pt x="143" y="71"/>
                      </a:lnTo>
                      <a:lnTo>
                        <a:pt x="141" y="74"/>
                      </a:lnTo>
                      <a:lnTo>
                        <a:pt x="138" y="75"/>
                      </a:lnTo>
                      <a:lnTo>
                        <a:pt x="9" y="63"/>
                      </a:lnTo>
                      <a:lnTo>
                        <a:pt x="6" y="62"/>
                      </a:lnTo>
                      <a:lnTo>
                        <a:pt x="6" y="63"/>
                      </a:lnTo>
                      <a:lnTo>
                        <a:pt x="3" y="62"/>
                      </a:lnTo>
                      <a:lnTo>
                        <a:pt x="0" y="64"/>
                      </a:lnTo>
                      <a:lnTo>
                        <a:pt x="0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1" name="Freeform 163"/>
                <p:cNvSpPr>
                  <a:spLocks noChangeAspect="1"/>
                </p:cNvSpPr>
                <p:nvPr/>
              </p:nvSpPr>
              <p:spPr bwMode="auto">
                <a:xfrm>
                  <a:off x="1325" y="1202"/>
                  <a:ext cx="144" cy="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1" y="7"/>
                    </a:cxn>
                    <a:cxn ang="0">
                      <a:pos x="131" y="54"/>
                    </a:cxn>
                    <a:cxn ang="0">
                      <a:pos x="136" y="58"/>
                    </a:cxn>
                    <a:cxn ang="0">
                      <a:pos x="139" y="59"/>
                    </a:cxn>
                    <a:cxn ang="0">
                      <a:pos x="143" y="63"/>
                    </a:cxn>
                    <a:cxn ang="0">
                      <a:pos x="143" y="66"/>
                    </a:cxn>
                    <a:cxn ang="0">
                      <a:pos x="140" y="69"/>
                    </a:cxn>
                    <a:cxn ang="0">
                      <a:pos x="138" y="69"/>
                    </a:cxn>
                    <a:cxn ang="0">
                      <a:pos x="11" y="57"/>
                    </a:cxn>
                    <a:cxn ang="0">
                      <a:pos x="7" y="58"/>
                    </a:cxn>
                    <a:cxn ang="0">
                      <a:pos x="4" y="57"/>
                    </a:cxn>
                    <a:cxn ang="0">
                      <a:pos x="1" y="57"/>
                    </a:cxn>
                    <a:cxn ang="0">
                      <a:pos x="1" y="59"/>
                    </a:cxn>
                    <a:cxn ang="0">
                      <a:pos x="0" y="62"/>
                    </a:cxn>
                  </a:cxnLst>
                  <a:rect l="0" t="0" r="r" b="b"/>
                  <a:pathLst>
                    <a:path w="144" h="7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1" y="7"/>
                      </a:lnTo>
                      <a:lnTo>
                        <a:pt x="131" y="54"/>
                      </a:lnTo>
                      <a:lnTo>
                        <a:pt x="136" y="58"/>
                      </a:lnTo>
                      <a:lnTo>
                        <a:pt x="139" y="59"/>
                      </a:lnTo>
                      <a:lnTo>
                        <a:pt x="143" y="63"/>
                      </a:lnTo>
                      <a:lnTo>
                        <a:pt x="143" y="66"/>
                      </a:lnTo>
                      <a:lnTo>
                        <a:pt x="140" y="69"/>
                      </a:lnTo>
                      <a:lnTo>
                        <a:pt x="138" y="69"/>
                      </a:lnTo>
                      <a:lnTo>
                        <a:pt x="11" y="57"/>
                      </a:lnTo>
                      <a:lnTo>
                        <a:pt x="7" y="58"/>
                      </a:lnTo>
                      <a:lnTo>
                        <a:pt x="4" y="57"/>
                      </a:lnTo>
                      <a:lnTo>
                        <a:pt x="1" y="57"/>
                      </a:lnTo>
                      <a:lnTo>
                        <a:pt x="1" y="59"/>
                      </a:lnTo>
                      <a:lnTo>
                        <a:pt x="0" y="62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2" name="Freeform 164"/>
                <p:cNvSpPr>
                  <a:spLocks noChangeAspect="1"/>
                </p:cNvSpPr>
                <p:nvPr/>
              </p:nvSpPr>
              <p:spPr bwMode="auto">
                <a:xfrm>
                  <a:off x="1327" y="1260"/>
                  <a:ext cx="142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3" y="7"/>
                    </a:cxn>
                    <a:cxn ang="0">
                      <a:pos x="6" y="8"/>
                    </a:cxn>
                    <a:cxn ang="0">
                      <a:pos x="11" y="11"/>
                    </a:cxn>
                    <a:cxn ang="0">
                      <a:pos x="132" y="61"/>
                    </a:cxn>
                    <a:cxn ang="0">
                      <a:pos x="137" y="64"/>
                    </a:cxn>
                    <a:cxn ang="0">
                      <a:pos x="137" y="65"/>
                    </a:cxn>
                    <a:cxn ang="0">
                      <a:pos x="140" y="68"/>
                    </a:cxn>
                    <a:cxn ang="0">
                      <a:pos x="141" y="71"/>
                    </a:cxn>
                    <a:cxn ang="0">
                      <a:pos x="139" y="74"/>
                    </a:cxn>
                    <a:cxn ang="0">
                      <a:pos x="136" y="75"/>
                    </a:cxn>
                    <a:cxn ang="0">
                      <a:pos x="11" y="62"/>
                    </a:cxn>
                    <a:cxn ang="0">
                      <a:pos x="8" y="62"/>
                    </a:cxn>
                    <a:cxn ang="0">
                      <a:pos x="6" y="62"/>
                    </a:cxn>
                    <a:cxn ang="0">
                      <a:pos x="4" y="62"/>
                    </a:cxn>
                    <a:cxn ang="0">
                      <a:pos x="2" y="63"/>
                    </a:cxn>
                    <a:cxn ang="0">
                      <a:pos x="2" y="66"/>
                    </a:cxn>
                  </a:cxnLst>
                  <a:rect l="0" t="0" r="r" b="b"/>
                  <a:pathLst>
                    <a:path w="142" h="76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3" y="7"/>
                      </a:lnTo>
                      <a:lnTo>
                        <a:pt x="6" y="8"/>
                      </a:lnTo>
                      <a:lnTo>
                        <a:pt x="11" y="11"/>
                      </a:lnTo>
                      <a:lnTo>
                        <a:pt x="132" y="61"/>
                      </a:lnTo>
                      <a:lnTo>
                        <a:pt x="137" y="64"/>
                      </a:lnTo>
                      <a:lnTo>
                        <a:pt x="137" y="65"/>
                      </a:lnTo>
                      <a:lnTo>
                        <a:pt x="140" y="68"/>
                      </a:lnTo>
                      <a:lnTo>
                        <a:pt x="141" y="71"/>
                      </a:lnTo>
                      <a:lnTo>
                        <a:pt x="139" y="74"/>
                      </a:lnTo>
                      <a:lnTo>
                        <a:pt x="136" y="75"/>
                      </a:lnTo>
                      <a:lnTo>
                        <a:pt x="11" y="62"/>
                      </a:lnTo>
                      <a:lnTo>
                        <a:pt x="8" y="62"/>
                      </a:lnTo>
                      <a:lnTo>
                        <a:pt x="6" y="62"/>
                      </a:lnTo>
                      <a:lnTo>
                        <a:pt x="4" y="62"/>
                      </a:lnTo>
                      <a:lnTo>
                        <a:pt x="2" y="63"/>
                      </a:lnTo>
                      <a:lnTo>
                        <a:pt x="2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3" name="Freeform 165"/>
                <p:cNvSpPr>
                  <a:spLocks noChangeAspect="1"/>
                </p:cNvSpPr>
                <p:nvPr/>
              </p:nvSpPr>
              <p:spPr bwMode="auto">
                <a:xfrm>
                  <a:off x="1326" y="1328"/>
                  <a:ext cx="142" cy="7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" y="2"/>
                    </a:cxn>
                    <a:cxn ang="0">
                      <a:pos x="4" y="4"/>
                    </a:cxn>
                    <a:cxn ang="0">
                      <a:pos x="4" y="5"/>
                    </a:cxn>
                    <a:cxn ang="0">
                      <a:pos x="10" y="8"/>
                    </a:cxn>
                    <a:cxn ang="0">
                      <a:pos x="129" y="57"/>
                    </a:cxn>
                    <a:cxn ang="0">
                      <a:pos x="136" y="59"/>
                    </a:cxn>
                    <a:cxn ang="0">
                      <a:pos x="138" y="62"/>
                    </a:cxn>
                    <a:cxn ang="0">
                      <a:pos x="139" y="66"/>
                    </a:cxn>
                    <a:cxn ang="0">
                      <a:pos x="141" y="68"/>
                    </a:cxn>
                    <a:cxn ang="0">
                      <a:pos x="140" y="70"/>
                    </a:cxn>
                    <a:cxn ang="0">
                      <a:pos x="136" y="73"/>
                    </a:cxn>
                    <a:cxn ang="0">
                      <a:pos x="12" y="59"/>
                    </a:cxn>
                    <a:cxn ang="0">
                      <a:pos x="8" y="59"/>
                    </a:cxn>
                    <a:cxn ang="0">
                      <a:pos x="4" y="59"/>
                    </a:cxn>
                    <a:cxn ang="0">
                      <a:pos x="3" y="59"/>
                    </a:cxn>
                    <a:cxn ang="0">
                      <a:pos x="3" y="61"/>
                    </a:cxn>
                    <a:cxn ang="0">
                      <a:pos x="2" y="64"/>
                    </a:cxn>
                  </a:cxnLst>
                  <a:rect l="0" t="0" r="r" b="b"/>
                  <a:pathLst>
                    <a:path w="142" h="74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4" y="4"/>
                      </a:lnTo>
                      <a:lnTo>
                        <a:pt x="4" y="5"/>
                      </a:lnTo>
                      <a:lnTo>
                        <a:pt x="10" y="8"/>
                      </a:lnTo>
                      <a:lnTo>
                        <a:pt x="129" y="57"/>
                      </a:lnTo>
                      <a:lnTo>
                        <a:pt x="136" y="59"/>
                      </a:lnTo>
                      <a:lnTo>
                        <a:pt x="138" y="62"/>
                      </a:lnTo>
                      <a:lnTo>
                        <a:pt x="139" y="66"/>
                      </a:lnTo>
                      <a:lnTo>
                        <a:pt x="141" y="68"/>
                      </a:lnTo>
                      <a:lnTo>
                        <a:pt x="140" y="70"/>
                      </a:lnTo>
                      <a:lnTo>
                        <a:pt x="136" y="73"/>
                      </a:lnTo>
                      <a:lnTo>
                        <a:pt x="12" y="59"/>
                      </a:lnTo>
                      <a:lnTo>
                        <a:pt x="8" y="59"/>
                      </a:lnTo>
                      <a:lnTo>
                        <a:pt x="4" y="59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2" y="64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4" name="Freeform 166"/>
                <p:cNvSpPr>
                  <a:spLocks noChangeAspect="1"/>
                </p:cNvSpPr>
                <p:nvPr/>
              </p:nvSpPr>
              <p:spPr bwMode="auto">
                <a:xfrm>
                  <a:off x="1326" y="1391"/>
                  <a:ext cx="142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1" y="7"/>
                    </a:cxn>
                    <a:cxn ang="0">
                      <a:pos x="5" y="9"/>
                    </a:cxn>
                    <a:cxn ang="0">
                      <a:pos x="11" y="10"/>
                    </a:cxn>
                    <a:cxn ang="0">
                      <a:pos x="129" y="59"/>
                    </a:cxn>
                    <a:cxn ang="0">
                      <a:pos x="137" y="61"/>
                    </a:cxn>
                    <a:cxn ang="0">
                      <a:pos x="138" y="63"/>
                    </a:cxn>
                    <a:cxn ang="0">
                      <a:pos x="141" y="67"/>
                    </a:cxn>
                    <a:cxn ang="0">
                      <a:pos x="141" y="69"/>
                    </a:cxn>
                    <a:cxn ang="0">
                      <a:pos x="140" y="72"/>
                    </a:cxn>
                    <a:cxn ang="0">
                      <a:pos x="135" y="72"/>
                    </a:cxn>
                    <a:cxn ang="0">
                      <a:pos x="73" y="65"/>
                    </a:cxn>
                  </a:cxnLst>
                  <a:rect l="0" t="0" r="r" b="b"/>
                  <a:pathLst>
                    <a:path w="142" h="7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1" y="7"/>
                      </a:lnTo>
                      <a:lnTo>
                        <a:pt x="5" y="9"/>
                      </a:lnTo>
                      <a:lnTo>
                        <a:pt x="11" y="10"/>
                      </a:lnTo>
                      <a:lnTo>
                        <a:pt x="129" y="59"/>
                      </a:lnTo>
                      <a:lnTo>
                        <a:pt x="137" y="61"/>
                      </a:lnTo>
                      <a:lnTo>
                        <a:pt x="138" y="63"/>
                      </a:lnTo>
                      <a:lnTo>
                        <a:pt x="141" y="67"/>
                      </a:lnTo>
                      <a:lnTo>
                        <a:pt x="141" y="69"/>
                      </a:lnTo>
                      <a:lnTo>
                        <a:pt x="140" y="72"/>
                      </a:lnTo>
                      <a:lnTo>
                        <a:pt x="135" y="72"/>
                      </a:lnTo>
                      <a:lnTo>
                        <a:pt x="73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9" name="Line 168"/>
              <p:cNvSpPr>
                <a:spLocks noChangeShapeType="1"/>
              </p:cNvSpPr>
              <p:nvPr/>
            </p:nvSpPr>
            <p:spPr bwMode="auto">
              <a:xfrm flipV="1">
                <a:off x="1477963" y="1919288"/>
                <a:ext cx="304800" cy="609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Line 169"/>
              <p:cNvSpPr>
                <a:spLocks noChangeShapeType="1"/>
              </p:cNvSpPr>
              <p:nvPr/>
            </p:nvSpPr>
            <p:spPr bwMode="auto">
              <a:xfrm rot="18742695" flipV="1">
                <a:off x="2767013" y="1912938"/>
                <a:ext cx="303212" cy="61436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Line 172"/>
              <p:cNvSpPr>
                <a:spLocks noChangeShapeType="1"/>
              </p:cNvSpPr>
              <p:nvPr/>
            </p:nvSpPr>
            <p:spPr bwMode="auto">
              <a:xfrm rot="12777622" flipV="1">
                <a:off x="3529013" y="2725649"/>
                <a:ext cx="685799" cy="22860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177"/>
              <p:cNvSpPr>
                <a:spLocks/>
              </p:cNvSpPr>
              <p:nvPr/>
            </p:nvSpPr>
            <p:spPr bwMode="auto">
              <a:xfrm>
                <a:off x="415925" y="1268413"/>
                <a:ext cx="1439863" cy="441325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432" y="96"/>
                  </a:cxn>
                  <a:cxn ang="0">
                    <a:pos x="672" y="0"/>
                  </a:cxn>
                </a:cxnLst>
                <a:rect l="0" t="0" r="r" b="b"/>
                <a:pathLst>
                  <a:path w="672" h="144">
                    <a:moveTo>
                      <a:pt x="0" y="144"/>
                    </a:moveTo>
                    <a:lnTo>
                      <a:pt x="432" y="96"/>
                    </a:lnTo>
                    <a:lnTo>
                      <a:pt x="672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Text Box 179"/>
              <p:cNvSpPr txBox="1">
                <a:spLocks noChangeArrowheads="1"/>
              </p:cNvSpPr>
              <p:nvPr/>
            </p:nvSpPr>
            <p:spPr bwMode="auto">
              <a:xfrm>
                <a:off x="1379076" y="982320"/>
                <a:ext cx="381000" cy="3968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000" dirty="0">
                    <a:latin typeface="Times New Roman" pitchFamily="-112" charset="0"/>
                  </a:rPr>
                  <a:t>e’</a:t>
                </a:r>
              </a:p>
            </p:txBody>
          </p:sp>
          <p:sp>
            <p:nvSpPr>
              <p:cNvPr id="24" name="Line 203"/>
              <p:cNvSpPr>
                <a:spLocks noChangeShapeType="1"/>
              </p:cNvSpPr>
              <p:nvPr/>
            </p:nvSpPr>
            <p:spPr bwMode="auto">
              <a:xfrm flipV="1">
                <a:off x="487363" y="2794000"/>
                <a:ext cx="685800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Line 204"/>
              <p:cNvSpPr>
                <a:spLocks noChangeShapeType="1"/>
              </p:cNvSpPr>
              <p:nvPr/>
            </p:nvSpPr>
            <p:spPr bwMode="auto">
              <a:xfrm rot="12777622" flipV="1">
                <a:off x="3513138" y="2743926"/>
                <a:ext cx="685799" cy="22860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6" name="Group 344"/>
              <p:cNvGrpSpPr>
                <a:grpSpLocks/>
              </p:cNvGrpSpPr>
              <p:nvPr/>
            </p:nvGrpSpPr>
            <p:grpSpPr bwMode="auto">
              <a:xfrm>
                <a:off x="385763" y="1125541"/>
                <a:ext cx="3825887" cy="1957395"/>
                <a:chOff x="243" y="709"/>
                <a:chExt cx="2410" cy="1233"/>
              </a:xfrm>
            </p:grpSpPr>
            <p:sp>
              <p:nvSpPr>
                <p:cNvPr id="29" name="Line 176"/>
                <p:cNvSpPr>
                  <a:spLocks noChangeShapeType="1"/>
                </p:cNvSpPr>
                <p:nvPr/>
              </p:nvSpPr>
              <p:spPr bwMode="auto">
                <a:xfrm flipV="1">
                  <a:off x="1123" y="1207"/>
                  <a:ext cx="623" cy="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30" name="Group 184"/>
                <p:cNvGrpSpPr>
                  <a:grpSpLocks/>
                </p:cNvGrpSpPr>
                <p:nvPr/>
              </p:nvGrpSpPr>
              <p:grpSpPr bwMode="auto">
                <a:xfrm>
                  <a:off x="243" y="757"/>
                  <a:ext cx="2410" cy="1185"/>
                  <a:chOff x="100" y="699"/>
                  <a:chExt cx="2410" cy="1185"/>
                </a:xfrm>
              </p:grpSpPr>
              <p:sp>
                <p:nvSpPr>
                  <p:cNvPr id="40" name="Text Box 18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6" y="961"/>
                    <a:ext cx="388" cy="24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1200" b="1" dirty="0">
                        <a:latin typeface="Times New Roman" pitchFamily="-112" charset="0"/>
                      </a:rPr>
                      <a:t>(Q</a:t>
                    </a:r>
                    <a:r>
                      <a:rPr lang="en-US" sz="1200" b="1" baseline="30000" dirty="0">
                        <a:latin typeface="Times New Roman" pitchFamily="-112" charset="0"/>
                      </a:rPr>
                      <a:t>2</a:t>
                    </a:r>
                    <a:r>
                      <a:rPr lang="en-US" sz="1200" b="1" dirty="0">
                        <a:latin typeface="Times New Roman" pitchFamily="-112" charset="0"/>
                      </a:rPr>
                      <a:t>)</a:t>
                    </a:r>
                  </a:p>
                </p:txBody>
              </p:sp>
              <p:sp>
                <p:nvSpPr>
                  <p:cNvPr id="41" name="Text Box 18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" y="699"/>
                    <a:ext cx="187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sz="2000" dirty="0">
                        <a:latin typeface="Times New Roman" pitchFamily="-112" charset="0"/>
                      </a:rPr>
                      <a:t>e</a:t>
                    </a:r>
                  </a:p>
                </p:txBody>
              </p:sp>
              <p:sp>
                <p:nvSpPr>
                  <p:cNvPr id="42" name="Text Box 18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38" y="809"/>
                    <a:ext cx="322" cy="27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sz="1400" b="1" dirty="0" err="1">
                        <a:latin typeface="Symbol" pitchFamily="-112" charset="2"/>
                      </a:rPr>
                      <a:t>g</a:t>
                    </a:r>
                    <a:r>
                      <a:rPr lang="en-US" sz="1400" b="1" baseline="-25000" dirty="0" err="1">
                        <a:latin typeface="Times New Roman" pitchFamily="-112" charset="0"/>
                      </a:rPr>
                      <a:t>L</a:t>
                    </a:r>
                    <a:r>
                      <a:rPr lang="en-US" sz="1400" b="1" dirty="0">
                        <a:latin typeface="Times New Roman" pitchFamily="-112" charset="0"/>
                      </a:rPr>
                      <a:t>*</a:t>
                    </a:r>
                  </a:p>
                </p:txBody>
              </p:sp>
              <p:grpSp>
                <p:nvGrpSpPr>
                  <p:cNvPr id="43" name="Group 188"/>
                  <p:cNvGrpSpPr>
                    <a:grpSpLocks/>
                  </p:cNvGrpSpPr>
                  <p:nvPr/>
                </p:nvGrpSpPr>
                <p:grpSpPr bwMode="auto">
                  <a:xfrm>
                    <a:off x="158" y="1253"/>
                    <a:ext cx="2352" cy="631"/>
                    <a:chOff x="158" y="1253"/>
                    <a:chExt cx="2352" cy="631"/>
                  </a:xfrm>
                </p:grpSpPr>
                <p:sp>
                  <p:nvSpPr>
                    <p:cNvPr id="44" name="Text Box 18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76" y="1253"/>
                      <a:ext cx="388" cy="21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sz="1600" b="1" dirty="0" err="1">
                          <a:latin typeface="Times New Roman" pitchFamily="-112" charset="0"/>
                        </a:rPr>
                        <a:t>x+ξ</a:t>
                      </a:r>
                      <a:r>
                        <a:rPr lang="en-US" sz="1600" b="1" dirty="0">
                          <a:latin typeface="Times New Roman" pitchFamily="-112" charset="0"/>
                        </a:rPr>
                        <a:t> </a:t>
                      </a:r>
                    </a:p>
                  </p:txBody>
                </p:sp>
                <p:sp>
                  <p:nvSpPr>
                    <p:cNvPr id="45" name="Text Box 19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598" y="1260"/>
                      <a:ext cx="476" cy="21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sz="1600" b="1">
                          <a:latin typeface="Times New Roman" pitchFamily="-112" charset="0"/>
                        </a:rPr>
                        <a:t>x-ξ </a:t>
                      </a:r>
                    </a:p>
                  </p:txBody>
                </p:sp>
                <p:sp>
                  <p:nvSpPr>
                    <p:cNvPr id="46" name="Line 191"/>
                    <p:cNvSpPr>
                      <a:spLocks noChangeShapeType="1"/>
                    </p:cNvSpPr>
                    <p:nvPr/>
                  </p:nvSpPr>
                  <p:spPr bwMode="auto">
                    <a:xfrm rot="12777622" flipV="1">
                      <a:off x="2078" y="1692"/>
                      <a:ext cx="432" cy="144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7" name="Line 19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31" y="1298"/>
                      <a:ext cx="1723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48" name="Group 19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8" y="1417"/>
                      <a:ext cx="1928" cy="467"/>
                      <a:chOff x="158" y="1417"/>
                      <a:chExt cx="1928" cy="467"/>
                    </a:xfrm>
                  </p:grpSpPr>
                  <p:grpSp>
                    <p:nvGrpSpPr>
                      <p:cNvPr id="49" name="Group 19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58" y="1424"/>
                        <a:ext cx="1928" cy="460"/>
                        <a:chOff x="240" y="670"/>
                        <a:chExt cx="1928" cy="460"/>
                      </a:xfrm>
                    </p:grpSpPr>
                    <p:grpSp>
                      <p:nvGrpSpPr>
                        <p:cNvPr id="51" name="Group 19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241" y="670"/>
                          <a:ext cx="1927" cy="460"/>
                          <a:chOff x="241" y="670"/>
                          <a:chExt cx="1927" cy="460"/>
                        </a:xfrm>
                      </p:grpSpPr>
                      <p:grpSp>
                        <p:nvGrpSpPr>
                          <p:cNvPr id="53" name="Group 196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632" y="670"/>
                            <a:ext cx="1536" cy="460"/>
                            <a:chOff x="632" y="670"/>
                            <a:chExt cx="1536" cy="460"/>
                          </a:xfrm>
                        </p:grpSpPr>
                        <p:sp>
                          <p:nvSpPr>
                            <p:cNvPr id="55" name="Oval 19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72" y="746"/>
                              <a:ext cx="1492" cy="384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rgbClr val="FF0000"/>
                                </a:gs>
                                <a:gs pos="100000">
                                  <a:srgbClr val="FF0000">
                                    <a:gamma/>
                                    <a:shade val="46275"/>
                                    <a:invGamma/>
                                  </a:srgbClr>
                                </a:gs>
                              </a:gsLst>
                              <a:path path="shape">
                                <a:fillToRect l="50000" t="50000" r="50000" b="50000"/>
                              </a:path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56" name="Text Box 198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32" y="805"/>
                              <a:ext cx="1536" cy="245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  <a:effectLst/>
                          </p:spPr>
                          <p:txBody>
                            <a:bodyPr>
                              <a:prstTxWarp prst="textNoShape">
                                <a:avLst/>
                              </a:prstTxWarp>
                              <a:spAutoFit/>
                            </a:bodyPr>
                            <a:lstStyle/>
                            <a:p>
                              <a:pPr algn="ctr">
                                <a:spcBef>
                                  <a:spcPct val="50000"/>
                                </a:spcBef>
                              </a:pPr>
                              <a:r>
                                <a:rPr lang="en-US" sz="1200" b="1" dirty="0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H, H, E, E (</a:t>
                              </a:r>
                              <a:r>
                                <a:rPr lang="en-US" sz="1200" b="1" dirty="0" err="1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x,ξ,t</a:t>
                              </a:r>
                              <a:r>
                                <a:rPr lang="en-US" sz="1200" b="1" dirty="0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)</a:t>
                              </a:r>
                            </a:p>
                          </p:txBody>
                        </p:sp>
                        <p:sp>
                          <p:nvSpPr>
                            <p:cNvPr id="57" name="Text Box 199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320" y="670"/>
                              <a:ext cx="192" cy="231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  <a:effectLst/>
                          </p:spPr>
                          <p:txBody>
                            <a:bodyPr>
                              <a:prstTxWarp prst="textNoShape">
                                <a:avLst/>
                              </a:prstTxWarp>
                              <a:spAutoFit/>
                            </a:bodyPr>
                            <a:lstStyle/>
                            <a:p>
                              <a:pPr algn="ctr">
                                <a:spcBef>
                                  <a:spcPct val="50000"/>
                                </a:spcBef>
                              </a:pPr>
                              <a:r>
                                <a:rPr lang="en-US" b="1" dirty="0">
                                  <a:solidFill>
                                    <a:schemeClr val="bg1"/>
                                  </a:solidFill>
                                  <a:latin typeface="Times New Roman" pitchFamily="-112" charset="0"/>
                                </a:rPr>
                                <a:t>~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54" name="Line 2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241" y="936"/>
                            <a:ext cx="432" cy="144"/>
                          </a:xfrm>
                          <a:prstGeom prst="line">
                            <a:avLst/>
                          </a:prstGeom>
                          <a:noFill/>
                          <a:ln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  <p:sp>
                      <p:nvSpPr>
                        <p:cNvPr id="52" name="Line 20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40" y="965"/>
                          <a:ext cx="432" cy="14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</p:grpSp>
                  <p:sp>
                    <p:nvSpPr>
                      <p:cNvPr id="50" name="Text Box 20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910" y="1417"/>
                        <a:ext cx="191" cy="23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r>
                          <a:rPr lang="en-US" b="1" dirty="0">
                            <a:solidFill>
                              <a:schemeClr val="bg1"/>
                            </a:solidFill>
                            <a:latin typeface="Times New Roman" pitchFamily="-112" charset="0"/>
                            <a:ea typeface="Times New Roman" pitchFamily="-112" charset="0"/>
                            <a:cs typeface="Times New Roman" pitchFamily="-112" charset="0"/>
                          </a:rPr>
                          <a:t>~</a:t>
                        </a:r>
                      </a:p>
                    </p:txBody>
                  </p:sp>
                </p:grpSp>
              </p:grpSp>
            </p:grpSp>
            <p:grpSp>
              <p:nvGrpSpPr>
                <p:cNvPr id="31" name="Group 205"/>
                <p:cNvGrpSpPr>
                  <a:grpSpLocks noChangeAspect="1"/>
                </p:cNvGrpSpPr>
                <p:nvPr/>
              </p:nvGrpSpPr>
              <p:grpSpPr bwMode="auto">
                <a:xfrm rot="2775006">
                  <a:off x="1826" y="897"/>
                  <a:ext cx="81" cy="345"/>
                  <a:chOff x="1324" y="1002"/>
                  <a:chExt cx="146" cy="462"/>
                </a:xfrm>
              </p:grpSpPr>
              <p:sp>
                <p:nvSpPr>
                  <p:cNvPr id="33" name="Freeform 206"/>
                  <p:cNvSpPr>
                    <a:spLocks noChangeAspect="1"/>
                  </p:cNvSpPr>
                  <p:nvPr/>
                </p:nvSpPr>
                <p:spPr bwMode="auto">
                  <a:xfrm>
                    <a:off x="1326" y="1002"/>
                    <a:ext cx="143" cy="7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4"/>
                      </a:cxn>
                      <a:cxn ang="0">
                        <a:pos x="4" y="7"/>
                      </a:cxn>
                      <a:cxn ang="0">
                        <a:pos x="8" y="9"/>
                      </a:cxn>
                      <a:cxn ang="0">
                        <a:pos x="12" y="11"/>
                      </a:cxn>
                      <a:cxn ang="0">
                        <a:pos x="129" y="58"/>
                      </a:cxn>
                      <a:cxn ang="0">
                        <a:pos x="135" y="60"/>
                      </a:cxn>
                      <a:cxn ang="0">
                        <a:pos x="139" y="63"/>
                      </a:cxn>
                      <a:cxn ang="0">
                        <a:pos x="142" y="65"/>
                      </a:cxn>
                      <a:cxn ang="0">
                        <a:pos x="141" y="69"/>
                      </a:cxn>
                      <a:cxn ang="0">
                        <a:pos x="141" y="71"/>
                      </a:cxn>
                      <a:cxn ang="0">
                        <a:pos x="138" y="74"/>
                      </a:cxn>
                      <a:cxn ang="0">
                        <a:pos x="11" y="60"/>
                      </a:cxn>
                      <a:cxn ang="0">
                        <a:pos x="10" y="61"/>
                      </a:cxn>
                      <a:cxn ang="0">
                        <a:pos x="4" y="59"/>
                      </a:cxn>
                      <a:cxn ang="0">
                        <a:pos x="4" y="60"/>
                      </a:cxn>
                      <a:cxn ang="0">
                        <a:pos x="2" y="62"/>
                      </a:cxn>
                      <a:cxn ang="0">
                        <a:pos x="0" y="65"/>
                      </a:cxn>
                    </a:cxnLst>
                    <a:rect l="0" t="0" r="r" b="b"/>
                    <a:pathLst>
                      <a:path w="143" h="75">
                        <a:moveTo>
                          <a:pt x="0" y="0"/>
                        </a:moveTo>
                        <a:lnTo>
                          <a:pt x="0" y="4"/>
                        </a:lnTo>
                        <a:lnTo>
                          <a:pt x="4" y="7"/>
                        </a:lnTo>
                        <a:lnTo>
                          <a:pt x="8" y="9"/>
                        </a:lnTo>
                        <a:lnTo>
                          <a:pt x="12" y="11"/>
                        </a:lnTo>
                        <a:lnTo>
                          <a:pt x="129" y="58"/>
                        </a:lnTo>
                        <a:lnTo>
                          <a:pt x="135" y="60"/>
                        </a:lnTo>
                        <a:lnTo>
                          <a:pt x="139" y="63"/>
                        </a:lnTo>
                        <a:lnTo>
                          <a:pt x="142" y="65"/>
                        </a:lnTo>
                        <a:lnTo>
                          <a:pt x="141" y="69"/>
                        </a:lnTo>
                        <a:lnTo>
                          <a:pt x="141" y="71"/>
                        </a:lnTo>
                        <a:lnTo>
                          <a:pt x="138" y="74"/>
                        </a:lnTo>
                        <a:lnTo>
                          <a:pt x="11" y="60"/>
                        </a:lnTo>
                        <a:lnTo>
                          <a:pt x="10" y="61"/>
                        </a:lnTo>
                        <a:lnTo>
                          <a:pt x="4" y="59"/>
                        </a:lnTo>
                        <a:lnTo>
                          <a:pt x="4" y="60"/>
                        </a:lnTo>
                        <a:lnTo>
                          <a:pt x="2" y="62"/>
                        </a:lnTo>
                        <a:lnTo>
                          <a:pt x="0" y="65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4" name="Freeform 207"/>
                  <p:cNvSpPr>
                    <a:spLocks noChangeAspect="1"/>
                  </p:cNvSpPr>
                  <p:nvPr/>
                </p:nvSpPr>
                <p:spPr bwMode="auto">
                  <a:xfrm>
                    <a:off x="1324" y="1069"/>
                    <a:ext cx="143" cy="7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" y="2"/>
                      </a:cxn>
                      <a:cxn ang="0">
                        <a:pos x="4" y="4"/>
                      </a:cxn>
                      <a:cxn ang="0">
                        <a:pos x="6" y="6"/>
                      </a:cxn>
                      <a:cxn ang="0">
                        <a:pos x="10" y="7"/>
                      </a:cxn>
                      <a:cxn ang="0">
                        <a:pos x="133" y="57"/>
                      </a:cxn>
                      <a:cxn ang="0">
                        <a:pos x="137" y="61"/>
                      </a:cxn>
                      <a:cxn ang="0">
                        <a:pos x="140" y="61"/>
                      </a:cxn>
                      <a:cxn ang="0">
                        <a:pos x="141" y="65"/>
                      </a:cxn>
                      <a:cxn ang="0">
                        <a:pos x="141" y="66"/>
                      </a:cxn>
                      <a:cxn ang="0">
                        <a:pos x="142" y="71"/>
                      </a:cxn>
                      <a:cxn ang="0">
                        <a:pos x="137" y="71"/>
                      </a:cxn>
                      <a:cxn ang="0">
                        <a:pos x="12" y="59"/>
                      </a:cxn>
                      <a:cxn ang="0">
                        <a:pos x="7" y="59"/>
                      </a:cxn>
                      <a:cxn ang="0">
                        <a:pos x="6" y="59"/>
                      </a:cxn>
                      <a:cxn ang="0">
                        <a:pos x="4" y="59"/>
                      </a:cxn>
                      <a:cxn ang="0">
                        <a:pos x="1" y="59"/>
                      </a:cxn>
                      <a:cxn ang="0">
                        <a:pos x="0" y="61"/>
                      </a:cxn>
                    </a:cxnLst>
                    <a:rect l="0" t="0" r="r" b="b"/>
                    <a:pathLst>
                      <a:path w="143" h="72">
                        <a:moveTo>
                          <a:pt x="0" y="0"/>
                        </a:moveTo>
                        <a:lnTo>
                          <a:pt x="1" y="2"/>
                        </a:lnTo>
                        <a:lnTo>
                          <a:pt x="4" y="4"/>
                        </a:lnTo>
                        <a:lnTo>
                          <a:pt x="6" y="6"/>
                        </a:lnTo>
                        <a:lnTo>
                          <a:pt x="10" y="7"/>
                        </a:lnTo>
                        <a:lnTo>
                          <a:pt x="133" y="57"/>
                        </a:lnTo>
                        <a:lnTo>
                          <a:pt x="137" y="61"/>
                        </a:lnTo>
                        <a:lnTo>
                          <a:pt x="140" y="61"/>
                        </a:lnTo>
                        <a:lnTo>
                          <a:pt x="141" y="65"/>
                        </a:lnTo>
                        <a:lnTo>
                          <a:pt x="141" y="66"/>
                        </a:lnTo>
                        <a:lnTo>
                          <a:pt x="142" y="71"/>
                        </a:lnTo>
                        <a:lnTo>
                          <a:pt x="137" y="71"/>
                        </a:lnTo>
                        <a:lnTo>
                          <a:pt x="12" y="59"/>
                        </a:lnTo>
                        <a:lnTo>
                          <a:pt x="7" y="59"/>
                        </a:lnTo>
                        <a:lnTo>
                          <a:pt x="6" y="59"/>
                        </a:lnTo>
                        <a:lnTo>
                          <a:pt x="4" y="59"/>
                        </a:lnTo>
                        <a:lnTo>
                          <a:pt x="1" y="59"/>
                        </a:lnTo>
                        <a:lnTo>
                          <a:pt x="0" y="61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5" name="Freeform 208"/>
                  <p:cNvSpPr>
                    <a:spLocks noChangeAspect="1"/>
                  </p:cNvSpPr>
                  <p:nvPr/>
                </p:nvSpPr>
                <p:spPr bwMode="auto">
                  <a:xfrm>
                    <a:off x="1326" y="1131"/>
                    <a:ext cx="144" cy="7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2" y="7"/>
                      </a:cxn>
                      <a:cxn ang="0">
                        <a:pos x="7" y="9"/>
                      </a:cxn>
                      <a:cxn ang="0">
                        <a:pos x="10" y="11"/>
                      </a:cxn>
                      <a:cxn ang="0">
                        <a:pos x="133" y="59"/>
                      </a:cxn>
                      <a:cxn ang="0">
                        <a:pos x="136" y="63"/>
                      </a:cxn>
                      <a:cxn ang="0">
                        <a:pos x="139" y="65"/>
                      </a:cxn>
                      <a:cxn ang="0">
                        <a:pos x="143" y="67"/>
                      </a:cxn>
                      <a:cxn ang="0">
                        <a:pos x="143" y="71"/>
                      </a:cxn>
                      <a:cxn ang="0">
                        <a:pos x="141" y="74"/>
                      </a:cxn>
                      <a:cxn ang="0">
                        <a:pos x="138" y="75"/>
                      </a:cxn>
                      <a:cxn ang="0">
                        <a:pos x="9" y="63"/>
                      </a:cxn>
                      <a:cxn ang="0">
                        <a:pos x="6" y="62"/>
                      </a:cxn>
                      <a:cxn ang="0">
                        <a:pos x="6" y="63"/>
                      </a:cxn>
                      <a:cxn ang="0">
                        <a:pos x="3" y="62"/>
                      </a:cxn>
                      <a:cxn ang="0">
                        <a:pos x="0" y="64"/>
                      </a:cxn>
                      <a:cxn ang="0">
                        <a:pos x="0" y="66"/>
                      </a:cxn>
                    </a:cxnLst>
                    <a:rect l="0" t="0" r="r" b="b"/>
                    <a:pathLst>
                      <a:path w="144" h="76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2" y="7"/>
                        </a:lnTo>
                        <a:lnTo>
                          <a:pt x="7" y="9"/>
                        </a:lnTo>
                        <a:lnTo>
                          <a:pt x="10" y="11"/>
                        </a:lnTo>
                        <a:lnTo>
                          <a:pt x="133" y="59"/>
                        </a:lnTo>
                        <a:lnTo>
                          <a:pt x="136" y="63"/>
                        </a:lnTo>
                        <a:lnTo>
                          <a:pt x="139" y="65"/>
                        </a:lnTo>
                        <a:lnTo>
                          <a:pt x="143" y="67"/>
                        </a:lnTo>
                        <a:lnTo>
                          <a:pt x="143" y="71"/>
                        </a:lnTo>
                        <a:lnTo>
                          <a:pt x="141" y="74"/>
                        </a:lnTo>
                        <a:lnTo>
                          <a:pt x="138" y="75"/>
                        </a:lnTo>
                        <a:lnTo>
                          <a:pt x="9" y="63"/>
                        </a:lnTo>
                        <a:lnTo>
                          <a:pt x="6" y="62"/>
                        </a:lnTo>
                        <a:lnTo>
                          <a:pt x="6" y="63"/>
                        </a:lnTo>
                        <a:lnTo>
                          <a:pt x="3" y="62"/>
                        </a:lnTo>
                        <a:lnTo>
                          <a:pt x="0" y="64"/>
                        </a:lnTo>
                        <a:lnTo>
                          <a:pt x="0" y="66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6" name="Freeform 209"/>
                  <p:cNvSpPr>
                    <a:spLocks noChangeAspect="1"/>
                  </p:cNvSpPr>
                  <p:nvPr/>
                </p:nvSpPr>
                <p:spPr bwMode="auto">
                  <a:xfrm>
                    <a:off x="1325" y="1202"/>
                    <a:ext cx="144" cy="7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4" y="4"/>
                      </a:cxn>
                      <a:cxn ang="0">
                        <a:pos x="6" y="6"/>
                      </a:cxn>
                      <a:cxn ang="0">
                        <a:pos x="11" y="7"/>
                      </a:cxn>
                      <a:cxn ang="0">
                        <a:pos x="131" y="54"/>
                      </a:cxn>
                      <a:cxn ang="0">
                        <a:pos x="136" y="58"/>
                      </a:cxn>
                      <a:cxn ang="0">
                        <a:pos x="139" y="59"/>
                      </a:cxn>
                      <a:cxn ang="0">
                        <a:pos x="143" y="63"/>
                      </a:cxn>
                      <a:cxn ang="0">
                        <a:pos x="143" y="66"/>
                      </a:cxn>
                      <a:cxn ang="0">
                        <a:pos x="140" y="69"/>
                      </a:cxn>
                      <a:cxn ang="0">
                        <a:pos x="138" y="69"/>
                      </a:cxn>
                      <a:cxn ang="0">
                        <a:pos x="11" y="57"/>
                      </a:cxn>
                      <a:cxn ang="0">
                        <a:pos x="7" y="58"/>
                      </a:cxn>
                      <a:cxn ang="0">
                        <a:pos x="4" y="57"/>
                      </a:cxn>
                      <a:cxn ang="0">
                        <a:pos x="1" y="57"/>
                      </a:cxn>
                      <a:cxn ang="0">
                        <a:pos x="1" y="59"/>
                      </a:cxn>
                      <a:cxn ang="0">
                        <a:pos x="0" y="62"/>
                      </a:cxn>
                    </a:cxnLst>
                    <a:rect l="0" t="0" r="r" b="b"/>
                    <a:pathLst>
                      <a:path w="144" h="70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4" y="4"/>
                        </a:lnTo>
                        <a:lnTo>
                          <a:pt x="6" y="6"/>
                        </a:lnTo>
                        <a:lnTo>
                          <a:pt x="11" y="7"/>
                        </a:lnTo>
                        <a:lnTo>
                          <a:pt x="131" y="54"/>
                        </a:lnTo>
                        <a:lnTo>
                          <a:pt x="136" y="58"/>
                        </a:lnTo>
                        <a:lnTo>
                          <a:pt x="139" y="59"/>
                        </a:lnTo>
                        <a:lnTo>
                          <a:pt x="143" y="63"/>
                        </a:lnTo>
                        <a:lnTo>
                          <a:pt x="143" y="66"/>
                        </a:lnTo>
                        <a:lnTo>
                          <a:pt x="140" y="69"/>
                        </a:lnTo>
                        <a:lnTo>
                          <a:pt x="138" y="69"/>
                        </a:lnTo>
                        <a:lnTo>
                          <a:pt x="11" y="57"/>
                        </a:lnTo>
                        <a:lnTo>
                          <a:pt x="7" y="58"/>
                        </a:lnTo>
                        <a:lnTo>
                          <a:pt x="4" y="57"/>
                        </a:lnTo>
                        <a:lnTo>
                          <a:pt x="1" y="57"/>
                        </a:lnTo>
                        <a:lnTo>
                          <a:pt x="1" y="59"/>
                        </a:lnTo>
                        <a:lnTo>
                          <a:pt x="0" y="62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7" name="Freeform 210"/>
                  <p:cNvSpPr>
                    <a:spLocks noChangeAspect="1"/>
                  </p:cNvSpPr>
                  <p:nvPr/>
                </p:nvSpPr>
                <p:spPr bwMode="auto">
                  <a:xfrm>
                    <a:off x="1327" y="1260"/>
                    <a:ext cx="142" cy="7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4"/>
                      </a:cxn>
                      <a:cxn ang="0">
                        <a:pos x="3" y="7"/>
                      </a:cxn>
                      <a:cxn ang="0">
                        <a:pos x="6" y="8"/>
                      </a:cxn>
                      <a:cxn ang="0">
                        <a:pos x="11" y="11"/>
                      </a:cxn>
                      <a:cxn ang="0">
                        <a:pos x="132" y="61"/>
                      </a:cxn>
                      <a:cxn ang="0">
                        <a:pos x="137" y="64"/>
                      </a:cxn>
                      <a:cxn ang="0">
                        <a:pos x="137" y="65"/>
                      </a:cxn>
                      <a:cxn ang="0">
                        <a:pos x="140" y="68"/>
                      </a:cxn>
                      <a:cxn ang="0">
                        <a:pos x="141" y="71"/>
                      </a:cxn>
                      <a:cxn ang="0">
                        <a:pos x="139" y="74"/>
                      </a:cxn>
                      <a:cxn ang="0">
                        <a:pos x="136" y="75"/>
                      </a:cxn>
                      <a:cxn ang="0">
                        <a:pos x="11" y="62"/>
                      </a:cxn>
                      <a:cxn ang="0">
                        <a:pos x="8" y="62"/>
                      </a:cxn>
                      <a:cxn ang="0">
                        <a:pos x="6" y="62"/>
                      </a:cxn>
                      <a:cxn ang="0">
                        <a:pos x="4" y="62"/>
                      </a:cxn>
                      <a:cxn ang="0">
                        <a:pos x="2" y="63"/>
                      </a:cxn>
                      <a:cxn ang="0">
                        <a:pos x="2" y="66"/>
                      </a:cxn>
                    </a:cxnLst>
                    <a:rect l="0" t="0" r="r" b="b"/>
                    <a:pathLst>
                      <a:path w="142" h="76">
                        <a:moveTo>
                          <a:pt x="0" y="0"/>
                        </a:moveTo>
                        <a:lnTo>
                          <a:pt x="0" y="4"/>
                        </a:lnTo>
                        <a:lnTo>
                          <a:pt x="3" y="7"/>
                        </a:lnTo>
                        <a:lnTo>
                          <a:pt x="6" y="8"/>
                        </a:lnTo>
                        <a:lnTo>
                          <a:pt x="11" y="11"/>
                        </a:lnTo>
                        <a:lnTo>
                          <a:pt x="132" y="61"/>
                        </a:lnTo>
                        <a:lnTo>
                          <a:pt x="137" y="64"/>
                        </a:lnTo>
                        <a:lnTo>
                          <a:pt x="137" y="65"/>
                        </a:lnTo>
                        <a:lnTo>
                          <a:pt x="140" y="68"/>
                        </a:lnTo>
                        <a:lnTo>
                          <a:pt x="141" y="71"/>
                        </a:lnTo>
                        <a:lnTo>
                          <a:pt x="139" y="74"/>
                        </a:lnTo>
                        <a:lnTo>
                          <a:pt x="136" y="75"/>
                        </a:lnTo>
                        <a:lnTo>
                          <a:pt x="11" y="62"/>
                        </a:lnTo>
                        <a:lnTo>
                          <a:pt x="8" y="62"/>
                        </a:lnTo>
                        <a:lnTo>
                          <a:pt x="6" y="62"/>
                        </a:lnTo>
                        <a:lnTo>
                          <a:pt x="4" y="62"/>
                        </a:lnTo>
                        <a:lnTo>
                          <a:pt x="2" y="63"/>
                        </a:lnTo>
                        <a:lnTo>
                          <a:pt x="2" y="66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8" name="Freeform 211"/>
                  <p:cNvSpPr>
                    <a:spLocks noChangeAspect="1"/>
                  </p:cNvSpPr>
                  <p:nvPr/>
                </p:nvSpPr>
                <p:spPr bwMode="auto">
                  <a:xfrm>
                    <a:off x="1326" y="1328"/>
                    <a:ext cx="142" cy="7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" y="2"/>
                      </a:cxn>
                      <a:cxn ang="0">
                        <a:pos x="4" y="4"/>
                      </a:cxn>
                      <a:cxn ang="0">
                        <a:pos x="4" y="5"/>
                      </a:cxn>
                      <a:cxn ang="0">
                        <a:pos x="10" y="8"/>
                      </a:cxn>
                      <a:cxn ang="0">
                        <a:pos x="129" y="57"/>
                      </a:cxn>
                      <a:cxn ang="0">
                        <a:pos x="136" y="59"/>
                      </a:cxn>
                      <a:cxn ang="0">
                        <a:pos x="138" y="62"/>
                      </a:cxn>
                      <a:cxn ang="0">
                        <a:pos x="139" y="66"/>
                      </a:cxn>
                      <a:cxn ang="0">
                        <a:pos x="141" y="68"/>
                      </a:cxn>
                      <a:cxn ang="0">
                        <a:pos x="140" y="70"/>
                      </a:cxn>
                      <a:cxn ang="0">
                        <a:pos x="136" y="73"/>
                      </a:cxn>
                      <a:cxn ang="0">
                        <a:pos x="12" y="59"/>
                      </a:cxn>
                      <a:cxn ang="0">
                        <a:pos x="8" y="59"/>
                      </a:cxn>
                      <a:cxn ang="0">
                        <a:pos x="4" y="59"/>
                      </a:cxn>
                      <a:cxn ang="0">
                        <a:pos x="3" y="59"/>
                      </a:cxn>
                      <a:cxn ang="0">
                        <a:pos x="3" y="61"/>
                      </a:cxn>
                      <a:cxn ang="0">
                        <a:pos x="2" y="64"/>
                      </a:cxn>
                    </a:cxnLst>
                    <a:rect l="0" t="0" r="r" b="b"/>
                    <a:pathLst>
                      <a:path w="142" h="74">
                        <a:moveTo>
                          <a:pt x="0" y="0"/>
                        </a:moveTo>
                        <a:lnTo>
                          <a:pt x="2" y="2"/>
                        </a:lnTo>
                        <a:lnTo>
                          <a:pt x="4" y="4"/>
                        </a:lnTo>
                        <a:lnTo>
                          <a:pt x="4" y="5"/>
                        </a:lnTo>
                        <a:lnTo>
                          <a:pt x="10" y="8"/>
                        </a:lnTo>
                        <a:lnTo>
                          <a:pt x="129" y="57"/>
                        </a:lnTo>
                        <a:lnTo>
                          <a:pt x="136" y="59"/>
                        </a:lnTo>
                        <a:lnTo>
                          <a:pt x="138" y="62"/>
                        </a:lnTo>
                        <a:lnTo>
                          <a:pt x="139" y="66"/>
                        </a:lnTo>
                        <a:lnTo>
                          <a:pt x="141" y="68"/>
                        </a:lnTo>
                        <a:lnTo>
                          <a:pt x="140" y="70"/>
                        </a:lnTo>
                        <a:lnTo>
                          <a:pt x="136" y="73"/>
                        </a:lnTo>
                        <a:lnTo>
                          <a:pt x="12" y="59"/>
                        </a:lnTo>
                        <a:lnTo>
                          <a:pt x="8" y="59"/>
                        </a:lnTo>
                        <a:lnTo>
                          <a:pt x="4" y="59"/>
                        </a:lnTo>
                        <a:lnTo>
                          <a:pt x="3" y="59"/>
                        </a:lnTo>
                        <a:lnTo>
                          <a:pt x="3" y="61"/>
                        </a:lnTo>
                        <a:lnTo>
                          <a:pt x="2" y="64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9" name="Freeform 212"/>
                  <p:cNvSpPr>
                    <a:spLocks noChangeAspect="1"/>
                  </p:cNvSpPr>
                  <p:nvPr/>
                </p:nvSpPr>
                <p:spPr bwMode="auto">
                  <a:xfrm>
                    <a:off x="1326" y="1391"/>
                    <a:ext cx="142" cy="7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1" y="7"/>
                      </a:cxn>
                      <a:cxn ang="0">
                        <a:pos x="5" y="9"/>
                      </a:cxn>
                      <a:cxn ang="0">
                        <a:pos x="11" y="10"/>
                      </a:cxn>
                      <a:cxn ang="0">
                        <a:pos x="129" y="59"/>
                      </a:cxn>
                      <a:cxn ang="0">
                        <a:pos x="137" y="61"/>
                      </a:cxn>
                      <a:cxn ang="0">
                        <a:pos x="138" y="63"/>
                      </a:cxn>
                      <a:cxn ang="0">
                        <a:pos x="141" y="67"/>
                      </a:cxn>
                      <a:cxn ang="0">
                        <a:pos x="141" y="69"/>
                      </a:cxn>
                      <a:cxn ang="0">
                        <a:pos x="140" y="72"/>
                      </a:cxn>
                      <a:cxn ang="0">
                        <a:pos x="135" y="72"/>
                      </a:cxn>
                      <a:cxn ang="0">
                        <a:pos x="73" y="65"/>
                      </a:cxn>
                    </a:cxnLst>
                    <a:rect l="0" t="0" r="r" b="b"/>
                    <a:pathLst>
                      <a:path w="142" h="73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1" y="7"/>
                        </a:lnTo>
                        <a:lnTo>
                          <a:pt x="5" y="9"/>
                        </a:lnTo>
                        <a:lnTo>
                          <a:pt x="11" y="10"/>
                        </a:lnTo>
                        <a:lnTo>
                          <a:pt x="129" y="59"/>
                        </a:lnTo>
                        <a:lnTo>
                          <a:pt x="137" y="61"/>
                        </a:lnTo>
                        <a:lnTo>
                          <a:pt x="138" y="63"/>
                        </a:lnTo>
                        <a:lnTo>
                          <a:pt x="141" y="67"/>
                        </a:lnTo>
                        <a:lnTo>
                          <a:pt x="141" y="69"/>
                        </a:lnTo>
                        <a:lnTo>
                          <a:pt x="140" y="72"/>
                        </a:lnTo>
                        <a:lnTo>
                          <a:pt x="135" y="72"/>
                        </a:lnTo>
                        <a:lnTo>
                          <a:pt x="73" y="65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32" name="Text Box 213"/>
                <p:cNvSpPr txBox="1">
                  <a:spLocks noChangeArrowheads="1"/>
                </p:cNvSpPr>
                <p:nvPr/>
              </p:nvSpPr>
              <p:spPr bwMode="auto">
                <a:xfrm>
                  <a:off x="1922" y="709"/>
                  <a:ext cx="182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2000" b="1" dirty="0">
                      <a:latin typeface="Symbol" pitchFamily="-112" charset="2"/>
                    </a:rPr>
                    <a:t>g</a:t>
                  </a:r>
                </a:p>
              </p:txBody>
            </p:sp>
          </p:grpSp>
          <p:sp>
            <p:nvSpPr>
              <p:cNvPr id="27" name="Text Box 214"/>
              <p:cNvSpPr txBox="1">
                <a:spLocks noChangeArrowheads="1"/>
              </p:cNvSpPr>
              <p:nvPr/>
            </p:nvSpPr>
            <p:spPr bwMode="auto">
              <a:xfrm>
                <a:off x="158750" y="2711569"/>
                <a:ext cx="311150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b="1" dirty="0">
                    <a:latin typeface="Times New Roman" pitchFamily="-112" charset="0"/>
                  </a:rPr>
                  <a:t>p</a:t>
                </a:r>
              </a:p>
            </p:txBody>
          </p:sp>
          <p:sp>
            <p:nvSpPr>
              <p:cNvPr id="28" name="Text Box 215"/>
              <p:cNvSpPr txBox="1">
                <a:spLocks noChangeArrowheads="1"/>
              </p:cNvSpPr>
              <p:nvPr/>
            </p:nvSpPr>
            <p:spPr bwMode="auto">
              <a:xfrm>
                <a:off x="4114496" y="2674490"/>
                <a:ext cx="387351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b="1" dirty="0" err="1">
                    <a:latin typeface="Times New Roman" pitchFamily="-112" charset="0"/>
                  </a:rPr>
                  <a:t>p</a:t>
                </a:r>
                <a:r>
                  <a:rPr lang="en-US" b="1" dirty="0">
                    <a:latin typeface="Times New Roman" pitchFamily="-112" charset="0"/>
                  </a:rPr>
                  <a:t>’</a:t>
                </a:r>
              </a:p>
            </p:txBody>
          </p:sp>
        </p:grpSp>
        <p:sp>
          <p:nvSpPr>
            <p:cNvPr id="15" name="Freeform 174"/>
            <p:cNvSpPr>
              <a:spLocks/>
            </p:cNvSpPr>
            <p:nvPr/>
          </p:nvSpPr>
          <p:spPr bwMode="auto">
            <a:xfrm flipV="1">
              <a:off x="5299076" y="2656739"/>
              <a:ext cx="3381374" cy="21166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624" y="0"/>
                </a:cxn>
                <a:cxn ang="0">
                  <a:pos x="1200" y="48"/>
                </a:cxn>
              </a:cxnLst>
              <a:rect l="0" t="0" r="r" b="b"/>
              <a:pathLst>
                <a:path w="1200" h="48">
                  <a:moveTo>
                    <a:pt x="0" y="48"/>
                  </a:moveTo>
                  <a:cubicBezTo>
                    <a:pt x="212" y="24"/>
                    <a:pt x="424" y="0"/>
                    <a:pt x="624" y="0"/>
                  </a:cubicBezTo>
                  <a:cubicBezTo>
                    <a:pt x="824" y="0"/>
                    <a:pt x="1012" y="24"/>
                    <a:pt x="1200" y="48"/>
                  </a:cubicBezTo>
                </a:path>
              </a:pathLst>
            </a:custGeom>
            <a:noFill/>
            <a:ln w="9525" cap="flat">
              <a:solidFill>
                <a:schemeClr val="tx1"/>
              </a:solidFill>
              <a:prstDash val="dash"/>
              <a:round/>
              <a:headEnd type="none" w="med" len="med"/>
              <a:tailEnd type="arrow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Text Box 175"/>
            <p:cNvSpPr txBox="1">
              <a:spLocks noChangeArrowheads="1"/>
            </p:cNvSpPr>
            <p:nvPr/>
          </p:nvSpPr>
          <p:spPr bwMode="auto">
            <a:xfrm>
              <a:off x="6901268" y="2557119"/>
              <a:ext cx="304801" cy="6479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 err="1">
                  <a:solidFill>
                    <a:srgbClr val="FF0000"/>
                  </a:solidFill>
                  <a:latin typeface="Times New Roman" pitchFamily="-112" charset="0"/>
                </a:rPr>
                <a:t>t</a:t>
              </a:r>
              <a:endParaRPr lang="en-US" sz="2400" b="1" dirty="0">
                <a:solidFill>
                  <a:srgbClr val="FF0000"/>
                </a:solidFill>
                <a:latin typeface="Times New Roman" pitchFamily="-112" charset="0"/>
              </a:endParaRPr>
            </a:p>
          </p:txBody>
        </p:sp>
      </p:grpSp>
      <p:pic>
        <p:nvPicPr>
          <p:cNvPr id="65" name="Picture 64" descr="gpd-geometry_rev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407" y="1542626"/>
            <a:ext cx="1754540" cy="1659467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 bwMode="auto">
          <a:xfrm>
            <a:off x="1927013" y="1649307"/>
            <a:ext cx="968587" cy="78909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arrow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2689569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Impact of reduced acceptance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eRHIC R&amp;D Review April 2016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6" name="Picture 5" descr="fig_dsdt_20x250_dvcs_10fb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" y="566432"/>
            <a:ext cx="2160270" cy="2053590"/>
          </a:xfrm>
          <a:prstGeom prst="rect">
            <a:avLst/>
          </a:prstGeom>
        </p:spPr>
      </p:pic>
      <p:pic>
        <p:nvPicPr>
          <p:cNvPr id="7" name="Picture 6" descr="fig_int_20x250_dvcs_10fb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288" y="571772"/>
            <a:ext cx="2160270" cy="205359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2216340" y="1807897"/>
            <a:ext cx="1252690" cy="729533"/>
            <a:chOff x="6324599" y="2032718"/>
            <a:chExt cx="1252690" cy="729533"/>
          </a:xfrm>
        </p:grpSpPr>
        <p:sp>
          <p:nvSpPr>
            <p:cNvPr id="9" name="AutoShape 49"/>
            <p:cNvSpPr>
              <a:spLocks noChangeArrowheads="1"/>
            </p:cNvSpPr>
            <p:nvPr/>
          </p:nvSpPr>
          <p:spPr bwMode="auto">
            <a:xfrm>
              <a:off x="6341534" y="2032718"/>
              <a:ext cx="1193799" cy="729533"/>
            </a:xfrm>
            <a:prstGeom prst="curvedRightArrow">
              <a:avLst>
                <a:gd name="adj1" fmla="val 24848"/>
                <a:gd name="adj2" fmla="val 49697"/>
                <a:gd name="adj3" fmla="val 33333"/>
              </a:avLst>
            </a:prstGeom>
            <a:gradFill rotWithShape="1">
              <a:gsLst>
                <a:gs pos="0">
                  <a:schemeClr val="bg1"/>
                </a:gs>
                <a:gs pos="50000">
                  <a:srgbClr val="CC66FF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  <a:normAutofit/>
              <a:scene3d>
                <a:camera prst="orthographicFront">
                  <a:rot lat="0" lon="60000" rev="0"/>
                </a:camera>
                <a:lightRig rig="threePt" dir="t"/>
              </a:scene3d>
            </a:bodyPr>
            <a:lstStyle/>
            <a:p>
              <a:pPr>
                <a:defRPr/>
              </a:pP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595530" y="2137828"/>
              <a:ext cx="981759" cy="369332"/>
            </a:xfrm>
            <a:prstGeom prst="rect">
              <a:avLst/>
            </a:prstGeom>
            <a:noFill/>
          </p:spPr>
          <p:txBody>
            <a:bodyPr vert="horz" wrap="none" rtlCol="0">
              <a:prstTxWarp prst="textArchUp">
                <a:avLst/>
              </a:prstTxWarp>
              <a:spAutoFit/>
            </a:bodyPr>
            <a:lstStyle/>
            <a:p>
              <a:r>
                <a:rPr lang="en-US" dirty="0" smtClean="0">
                  <a:solidFill>
                    <a:srgbClr val="0000FF"/>
                  </a:solidFill>
                </a:rPr>
                <a:t>Fourier</a:t>
              </a:r>
              <a:endParaRPr lang="en-US" dirty="0">
                <a:solidFill>
                  <a:srgbClr val="0000FF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 rot="540000">
              <a:off x="6324599" y="2205569"/>
              <a:ext cx="981759" cy="369332"/>
            </a:xfrm>
            <a:prstGeom prst="rect">
              <a:avLst/>
            </a:prstGeom>
            <a:noFill/>
          </p:spPr>
          <p:txBody>
            <a:bodyPr vert="horz" wrap="none" rtlCol="0">
              <a:prstTxWarp prst="textArchDown">
                <a:avLst>
                  <a:gd name="adj" fmla="val 961505"/>
                </a:avLst>
              </a:prstTxWarp>
              <a:spAutoFit/>
            </a:bodyPr>
            <a:lstStyle/>
            <a:p>
              <a:r>
                <a:rPr lang="en-US" dirty="0" smtClean="0">
                  <a:solidFill>
                    <a:srgbClr val="0000FF"/>
                  </a:solidFill>
                </a:rPr>
                <a:t>Transform</a:t>
              </a:r>
              <a:endParaRPr lang="en-US" dirty="0">
                <a:solidFill>
                  <a:srgbClr val="0000FF"/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099728" y="812784"/>
            <a:ext cx="13424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Plots from </a:t>
            </a:r>
          </a:p>
          <a:p>
            <a:pPr algn="ctr"/>
            <a:r>
              <a:rPr lang="en-US" dirty="0" smtClean="0"/>
              <a:t>EIC WP: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984872" y="1016755"/>
            <a:ext cx="27516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/>
              <a:t>eRHIC</a:t>
            </a:r>
            <a:r>
              <a:rPr lang="en-US" sz="1600" dirty="0" smtClean="0"/>
              <a:t> </a:t>
            </a:r>
            <a:r>
              <a:rPr lang="en-US" sz="1600" dirty="0"/>
              <a:t>with 20x250 GeV</a:t>
            </a:r>
            <a:r>
              <a:rPr lang="en-US" sz="1600" baseline="30000" dirty="0"/>
              <a:t>2</a:t>
            </a:r>
            <a:r>
              <a:rPr lang="en-US" sz="1600" dirty="0"/>
              <a:t> </a:t>
            </a:r>
            <a:endParaRPr lang="en-US" sz="1600" dirty="0" smtClean="0"/>
          </a:p>
          <a:p>
            <a:r>
              <a:rPr lang="en-US" sz="1600" dirty="0" smtClean="0"/>
              <a:t>and ∫L=10fb</a:t>
            </a:r>
            <a:r>
              <a:rPr lang="en-US" sz="1600" baseline="30000" dirty="0"/>
              <a:t>-</a:t>
            </a:r>
            <a:r>
              <a:rPr lang="en-US" sz="1600" baseline="30000" dirty="0" smtClean="0"/>
              <a:t>1</a:t>
            </a:r>
          </a:p>
          <a:p>
            <a:r>
              <a:rPr lang="en-US" sz="1600" dirty="0">
                <a:solidFill>
                  <a:srgbClr val="0000FF"/>
                </a:solidFill>
              </a:rPr>
              <a:t>0.18 &lt; |</a:t>
            </a:r>
            <a:r>
              <a:rPr lang="en-US" sz="1600" dirty="0" err="1">
                <a:solidFill>
                  <a:srgbClr val="0000FF"/>
                </a:solidFill>
              </a:rPr>
              <a:t>p</a:t>
            </a:r>
            <a:r>
              <a:rPr lang="en-US" sz="1600" baseline="-25000" dirty="0" err="1">
                <a:solidFill>
                  <a:srgbClr val="0000FF"/>
                </a:solidFill>
              </a:rPr>
              <a:t>t</a:t>
            </a:r>
            <a:r>
              <a:rPr lang="en-US" sz="1600" dirty="0">
                <a:solidFill>
                  <a:srgbClr val="0000FF"/>
                </a:solidFill>
              </a:rPr>
              <a:t>| (</a:t>
            </a:r>
            <a:r>
              <a:rPr lang="en-US" sz="1600" dirty="0" err="1">
                <a:solidFill>
                  <a:srgbClr val="0000FF"/>
                </a:solidFill>
              </a:rPr>
              <a:t>GeV</a:t>
            </a:r>
            <a:r>
              <a:rPr lang="en-US" sz="1600" dirty="0">
                <a:solidFill>
                  <a:srgbClr val="0000FF"/>
                </a:solidFill>
              </a:rPr>
              <a:t>) &lt; </a:t>
            </a:r>
            <a:r>
              <a:rPr lang="en-US" sz="1600" dirty="0" smtClean="0">
                <a:solidFill>
                  <a:srgbClr val="0000FF"/>
                </a:solidFill>
              </a:rPr>
              <a:t>1.3</a:t>
            </a:r>
            <a:endParaRPr lang="en-US" sz="1600" dirty="0">
              <a:solidFill>
                <a:srgbClr val="0000FF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99525"/>
            <a:ext cx="2160270" cy="205359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7222" y="2681808"/>
            <a:ext cx="2160270" cy="205359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977473" y="3116489"/>
            <a:ext cx="28701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/>
              <a:t>eRHIC</a:t>
            </a:r>
            <a:r>
              <a:rPr lang="en-US" sz="1600" dirty="0" smtClean="0"/>
              <a:t> </a:t>
            </a:r>
            <a:r>
              <a:rPr lang="en-US" sz="1600" dirty="0"/>
              <a:t>with 20x250 GeV</a:t>
            </a:r>
            <a:r>
              <a:rPr lang="en-US" sz="1600" baseline="30000" dirty="0"/>
              <a:t>2</a:t>
            </a:r>
            <a:r>
              <a:rPr lang="en-US" sz="1600" dirty="0"/>
              <a:t> </a:t>
            </a:r>
            <a:endParaRPr lang="en-US" sz="1600" dirty="0" smtClean="0"/>
          </a:p>
          <a:p>
            <a:r>
              <a:rPr lang="en-US" sz="1600" dirty="0" smtClean="0"/>
              <a:t>and ∫L=10fb</a:t>
            </a:r>
            <a:r>
              <a:rPr lang="en-US" sz="1600" baseline="30000" dirty="0"/>
              <a:t>-</a:t>
            </a:r>
            <a:r>
              <a:rPr lang="en-US" sz="1600" baseline="30000" dirty="0" smtClean="0"/>
              <a:t>1</a:t>
            </a:r>
          </a:p>
          <a:p>
            <a:r>
              <a:rPr lang="en-US" sz="1600" dirty="0" smtClean="0">
                <a:solidFill>
                  <a:srgbClr val="FF0000"/>
                </a:solidFill>
              </a:rPr>
              <a:t>0.44</a:t>
            </a:r>
            <a:r>
              <a:rPr lang="en-US" sz="1600" dirty="0" smtClean="0">
                <a:solidFill>
                  <a:srgbClr val="0000FF"/>
                </a:solidFill>
              </a:rPr>
              <a:t> </a:t>
            </a:r>
            <a:r>
              <a:rPr lang="en-US" sz="1600" dirty="0">
                <a:solidFill>
                  <a:srgbClr val="0000FF"/>
                </a:solidFill>
              </a:rPr>
              <a:t>&lt; |</a:t>
            </a:r>
            <a:r>
              <a:rPr lang="en-US" sz="1600" dirty="0" err="1">
                <a:solidFill>
                  <a:srgbClr val="0000FF"/>
                </a:solidFill>
              </a:rPr>
              <a:t>p</a:t>
            </a:r>
            <a:r>
              <a:rPr lang="en-US" sz="1600" baseline="-25000" dirty="0" err="1">
                <a:solidFill>
                  <a:srgbClr val="0000FF"/>
                </a:solidFill>
              </a:rPr>
              <a:t>t</a:t>
            </a:r>
            <a:r>
              <a:rPr lang="en-US" sz="1600" dirty="0">
                <a:solidFill>
                  <a:srgbClr val="0000FF"/>
                </a:solidFill>
              </a:rPr>
              <a:t>| (</a:t>
            </a:r>
            <a:r>
              <a:rPr lang="en-US" sz="1600" dirty="0" err="1">
                <a:solidFill>
                  <a:srgbClr val="0000FF"/>
                </a:solidFill>
              </a:rPr>
              <a:t>GeV</a:t>
            </a:r>
            <a:r>
              <a:rPr lang="en-US" sz="1600" dirty="0">
                <a:solidFill>
                  <a:srgbClr val="0000FF"/>
                </a:solidFill>
              </a:rPr>
              <a:t>) &lt; </a:t>
            </a:r>
            <a:r>
              <a:rPr lang="en-US" sz="1600" dirty="0" smtClean="0">
                <a:solidFill>
                  <a:srgbClr val="0000FF"/>
                </a:solidFill>
              </a:rPr>
              <a:t>1.3</a:t>
            </a:r>
            <a:endParaRPr lang="en-US" sz="1600" dirty="0">
              <a:solidFill>
                <a:srgbClr val="0000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13464" y="3064923"/>
            <a:ext cx="184493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Plots with </a:t>
            </a:r>
          </a:p>
          <a:p>
            <a:pPr algn="ctr"/>
            <a:r>
              <a:rPr lang="en-US" dirty="0" smtClean="0"/>
              <a:t>reduced </a:t>
            </a:r>
          </a:p>
          <a:p>
            <a:pPr algn="ctr"/>
            <a:r>
              <a:rPr lang="en-US" dirty="0" smtClean="0"/>
              <a:t>lower </a:t>
            </a:r>
          </a:p>
          <a:p>
            <a:pPr algn="ctr"/>
            <a:r>
              <a:rPr lang="en-US" dirty="0" err="1" smtClean="0"/>
              <a:t>p</a:t>
            </a:r>
            <a:r>
              <a:rPr lang="en-US" baseline="-25000" dirty="0" err="1" smtClean="0"/>
              <a:t>t</a:t>
            </a:r>
            <a:r>
              <a:rPr lang="en-US" dirty="0" smtClean="0"/>
              <a:t>-acceptance:</a:t>
            </a:r>
            <a:endParaRPr lang="en-US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" y="4804410"/>
            <a:ext cx="2160270" cy="205359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143" y="4804410"/>
            <a:ext cx="2160270" cy="205359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5992284" y="5322682"/>
            <a:ext cx="27516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/>
              <a:t>eRHIC</a:t>
            </a:r>
            <a:r>
              <a:rPr lang="en-US" sz="1600" dirty="0" smtClean="0"/>
              <a:t> </a:t>
            </a:r>
            <a:r>
              <a:rPr lang="en-US" sz="1600" dirty="0"/>
              <a:t>with 20x250 GeV</a:t>
            </a:r>
            <a:r>
              <a:rPr lang="en-US" sz="1600" baseline="30000" dirty="0"/>
              <a:t>2</a:t>
            </a:r>
            <a:r>
              <a:rPr lang="en-US" sz="1600" dirty="0"/>
              <a:t> </a:t>
            </a:r>
            <a:endParaRPr lang="en-US" sz="1600" dirty="0" smtClean="0"/>
          </a:p>
          <a:p>
            <a:r>
              <a:rPr lang="en-US" sz="1600" dirty="0" smtClean="0"/>
              <a:t>and ∫L=10fb</a:t>
            </a:r>
            <a:r>
              <a:rPr lang="en-US" sz="1600" baseline="30000" dirty="0"/>
              <a:t>-</a:t>
            </a:r>
            <a:r>
              <a:rPr lang="en-US" sz="1600" baseline="30000" dirty="0" smtClean="0"/>
              <a:t>1</a:t>
            </a:r>
          </a:p>
          <a:p>
            <a:r>
              <a:rPr lang="en-US" sz="1600" dirty="0">
                <a:solidFill>
                  <a:srgbClr val="0000FF"/>
                </a:solidFill>
              </a:rPr>
              <a:t>0.18 &lt; |</a:t>
            </a:r>
            <a:r>
              <a:rPr lang="en-US" sz="1600" dirty="0" err="1">
                <a:solidFill>
                  <a:srgbClr val="0000FF"/>
                </a:solidFill>
              </a:rPr>
              <a:t>p</a:t>
            </a:r>
            <a:r>
              <a:rPr lang="en-US" sz="1600" baseline="-25000" dirty="0" err="1">
                <a:solidFill>
                  <a:srgbClr val="0000FF"/>
                </a:solidFill>
              </a:rPr>
              <a:t>t</a:t>
            </a:r>
            <a:r>
              <a:rPr lang="en-US" sz="1600" dirty="0">
                <a:solidFill>
                  <a:srgbClr val="0000FF"/>
                </a:solidFill>
              </a:rPr>
              <a:t>| (</a:t>
            </a:r>
            <a:r>
              <a:rPr lang="en-US" sz="1600" dirty="0" err="1">
                <a:solidFill>
                  <a:srgbClr val="0000FF"/>
                </a:solidFill>
              </a:rPr>
              <a:t>GeV</a:t>
            </a:r>
            <a:r>
              <a:rPr lang="en-US" sz="1600" dirty="0">
                <a:solidFill>
                  <a:srgbClr val="0000FF"/>
                </a:solidFill>
              </a:rPr>
              <a:t>) &lt; </a:t>
            </a:r>
            <a:r>
              <a:rPr lang="en-US" sz="1600" dirty="0" smtClean="0">
                <a:solidFill>
                  <a:srgbClr val="FF0000"/>
                </a:solidFill>
              </a:rPr>
              <a:t>0.8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13456" y="5206992"/>
            <a:ext cx="184493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Plots with </a:t>
            </a:r>
          </a:p>
          <a:p>
            <a:pPr algn="ctr"/>
            <a:r>
              <a:rPr lang="en-US" dirty="0" smtClean="0"/>
              <a:t>reduced </a:t>
            </a:r>
          </a:p>
          <a:p>
            <a:pPr algn="ctr"/>
            <a:r>
              <a:rPr lang="en-US" dirty="0" smtClean="0"/>
              <a:t>high</a:t>
            </a:r>
          </a:p>
          <a:p>
            <a:pPr algn="ctr"/>
            <a:r>
              <a:rPr lang="en-US" dirty="0" err="1" smtClean="0"/>
              <a:t>p</a:t>
            </a:r>
            <a:r>
              <a:rPr lang="en-US" baseline="-25000" dirty="0" err="1" smtClean="0"/>
              <a:t>t</a:t>
            </a:r>
            <a:r>
              <a:rPr lang="en-US" dirty="0" smtClean="0"/>
              <a:t>-acceptance: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8054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3" grpId="0"/>
    </p:bldLst>
  </p:timing>
</p:sld>
</file>

<file path=ppt/theme/theme1.xml><?xml version="1.0" encoding="utf-8"?>
<a:theme xmlns:a="http://schemas.openxmlformats.org/drawingml/2006/main" name="Blank Presentation">
  <a:themeElements>
    <a:clrScheme name="Blank Presentation 13">
      <a:dk1>
        <a:srgbClr val="322F31"/>
      </a:dk1>
      <a:lt1>
        <a:srgbClr val="FFFFFF"/>
      </a:lt1>
      <a:dk2>
        <a:srgbClr val="322F31"/>
      </a:dk2>
      <a:lt2>
        <a:srgbClr val="322F31"/>
      </a:lt2>
      <a:accent1>
        <a:srgbClr val="8071B4"/>
      </a:accent1>
      <a:accent2>
        <a:srgbClr val="8071B4"/>
      </a:accent2>
      <a:accent3>
        <a:srgbClr val="FFFFFF"/>
      </a:accent3>
      <a:accent4>
        <a:srgbClr val="292728"/>
      </a:accent4>
      <a:accent5>
        <a:srgbClr val="C0BBD6"/>
      </a:accent5>
      <a:accent6>
        <a:srgbClr val="7366A3"/>
      </a:accent6>
      <a:hlink>
        <a:srgbClr val="8071B4"/>
      </a:hlink>
      <a:folHlink>
        <a:srgbClr val="8071B4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2" charset="0"/>
            <a:ea typeface="ＭＳ Ｐゴシック" pitchFamily="-112" charset="-128"/>
            <a:cs typeface="ＭＳ Ｐゴシック" pitchFamily="-112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2" charset="0"/>
            <a:ea typeface="ＭＳ Ｐゴシック" pitchFamily="-112" charset="-128"/>
            <a:cs typeface="ＭＳ Ｐゴシック" pitchFamily="-112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3">
        <a:dk1>
          <a:srgbClr val="322F31"/>
        </a:dk1>
        <a:lt1>
          <a:srgbClr val="FFFFFF"/>
        </a:lt1>
        <a:dk2>
          <a:srgbClr val="322F31"/>
        </a:dk2>
        <a:lt2>
          <a:srgbClr val="322F31"/>
        </a:lt2>
        <a:accent1>
          <a:srgbClr val="8071B4"/>
        </a:accent1>
        <a:accent2>
          <a:srgbClr val="8071B4"/>
        </a:accent2>
        <a:accent3>
          <a:srgbClr val="FFFFFF"/>
        </a:accent3>
        <a:accent4>
          <a:srgbClr val="292728"/>
        </a:accent4>
        <a:accent5>
          <a:srgbClr val="C0BBD6"/>
        </a:accent5>
        <a:accent6>
          <a:srgbClr val="7366A3"/>
        </a:accent6>
        <a:hlink>
          <a:srgbClr val="8071B4"/>
        </a:hlink>
        <a:folHlink>
          <a:srgbClr val="8071B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Origin.thmx</Template>
  <TotalTime>69251</TotalTime>
  <Words>2901</Words>
  <Application>Microsoft Macintosh PowerPoint</Application>
  <PresentationFormat>On-screen Show (4:3)</PresentationFormat>
  <Paragraphs>538</Paragraphs>
  <Slides>32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4" baseType="lpstr">
      <vt:lpstr>Blank Presentation</vt:lpstr>
      <vt:lpstr>Equation</vt:lpstr>
      <vt:lpstr>EIC Main and Auxiliary Detector Requirements </vt:lpstr>
      <vt:lpstr>Global Requirements</vt:lpstr>
      <vt:lpstr>What is needed to realize EIC program</vt:lpstr>
      <vt:lpstr>The Model Detector</vt:lpstr>
      <vt:lpstr>PowerPoint Presentation</vt:lpstr>
      <vt:lpstr>Requirements from Physics on IR</vt:lpstr>
      <vt:lpstr>PowerPoint Presentation</vt:lpstr>
      <vt:lpstr>Requirements </vt:lpstr>
      <vt:lpstr>Impact of reduced acceptance</vt:lpstr>
      <vt:lpstr>Impact of reduced luminosity</vt:lpstr>
      <vt:lpstr>Why is Neutron Detection Critical</vt:lpstr>
      <vt:lpstr>Modeled Nuclear  breakup</vt:lpstr>
      <vt:lpstr>Test Different eRHIC-IR designs in full Geant simulations</vt:lpstr>
      <vt:lpstr>Geant Simulations</vt:lpstr>
      <vt:lpstr>Acceptance for forward going protons</vt:lpstr>
      <vt:lpstr>PowerPoint Presentation</vt:lpstr>
      <vt:lpstr>Luminosity Measurement</vt:lpstr>
      <vt:lpstr>Luminosity monitor study</vt:lpstr>
      <vt:lpstr>Low Q2-Tagger</vt:lpstr>
      <vt:lpstr>PowerPoint Presentation</vt:lpstr>
      <vt:lpstr>EIC Hadron Polarimetry</vt:lpstr>
      <vt:lpstr>electron Polarimeter </vt:lpstr>
      <vt:lpstr>Polarization Requirements</vt:lpstr>
      <vt:lpstr>Summary</vt:lpstr>
      <vt:lpstr>PowerPoint Presentation</vt:lpstr>
      <vt:lpstr>Large Rapidity Gap Method</vt:lpstr>
      <vt:lpstr>STAR RPs in RHIC</vt:lpstr>
      <vt:lpstr>STAR RPs in RHIC</vt:lpstr>
      <vt:lpstr>Exclusive Reactions</vt:lpstr>
      <vt:lpstr>RHIC Hadron Polarisation</vt:lpstr>
      <vt:lpstr>g1p the way to find the Spin </vt:lpstr>
      <vt:lpstr>Impact on correlated Systematic uncertainty in  p+p p0 ALL on DG</vt:lpstr>
    </vt:vector>
  </TitlesOfParts>
  <Company>京都大学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Naohito Saito</dc:creator>
  <cp:lastModifiedBy>elke-caroline aschenauer</cp:lastModifiedBy>
  <cp:revision>1880</cp:revision>
  <cp:lastPrinted>2015-01-13T17:56:08Z</cp:lastPrinted>
  <dcterms:created xsi:type="dcterms:W3CDTF">2011-04-06T15:13:11Z</dcterms:created>
  <dcterms:modified xsi:type="dcterms:W3CDTF">2016-03-31T17:08:11Z</dcterms:modified>
</cp:coreProperties>
</file>